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Courgette" panose="02000603070400060004" pitchFamily="2" charset="77"/>
      <p:regular r:id="rId24"/>
    </p:embeddedFont>
    <p:embeddedFont>
      <p:font typeface="Garet Bold Italics" pitchFamily="2" charset="77"/>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94564" autoAdjust="0"/>
  </p:normalViewPr>
  <p:slideViewPr>
    <p:cSldViewPr>
      <p:cViewPr varScale="1">
        <p:scale>
          <a:sx n="81" d="100"/>
          <a:sy n="81" d="100"/>
        </p:scale>
        <p:origin x="22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Henry" userId="3615d4cc54f7b4bf" providerId="LiveId" clId="{10D41919-03BD-513A-92C3-4FE241AF814C}"/>
    <pc:docChg chg="mod">
      <pc:chgData name="Lisa Henry" userId="3615d4cc54f7b4bf" providerId="LiveId" clId="{10D41919-03BD-513A-92C3-4FE241AF814C}" dt="2026-01-21T21:24:33.224" v="1"/>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AGENDA</a:t>
            </a:r>
          </a:p>
          <a:p>
            <a:endParaRPr lang="en-US"/>
          </a:p>
          <a:p>
            <a:r>
              <a:rPr lang="en-US"/>
              <a:t>Welcome </a:t>
            </a:r>
          </a:p>
          <a:p>
            <a:endParaRPr lang="en-US"/>
          </a:p>
          <a:p>
            <a:r>
              <a:rPr lang="en-US"/>
              <a:t>Opening Prayer</a:t>
            </a:r>
          </a:p>
          <a:p>
            <a:endParaRPr lang="en-US"/>
          </a:p>
          <a:p>
            <a:r>
              <a:rPr lang="en-US"/>
              <a:t>Land Acknowledgement</a:t>
            </a:r>
          </a:p>
          <a:p>
            <a:endParaRPr lang="en-US"/>
          </a:p>
          <a:p>
            <a:r>
              <a:rPr lang="en-US"/>
              <a:t>Introduction of the Topic</a:t>
            </a:r>
          </a:p>
          <a:p>
            <a:endParaRPr lang="en-US"/>
          </a:p>
          <a:p>
            <a:r>
              <a:rPr lang="en-US"/>
              <a:t>Viewing and Discussing the Proposed Amendments</a:t>
            </a:r>
          </a:p>
          <a:p>
            <a:endParaRPr lang="en-US"/>
          </a:p>
          <a:p>
            <a:r>
              <a:rPr lang="en-US"/>
              <a:t>Conducting the Instructed Vote in Parish Meetings</a:t>
            </a:r>
          </a:p>
          <a:p>
            <a:endParaRPr lang="en-US"/>
          </a:p>
          <a:p>
            <a:r>
              <a:rPr lang="en-US"/>
              <a:t>Sharing the Results</a:t>
            </a:r>
          </a:p>
          <a:p>
            <a:endParaRPr lang="en-US"/>
          </a:p>
          <a:p>
            <a:r>
              <a:rPr lang="en-US"/>
              <a:t>Questions</a:t>
            </a:r>
          </a:p>
          <a:p>
            <a:endParaRPr lang="en-US"/>
          </a:p>
          <a:p>
            <a:r>
              <a:rPr lang="en-US"/>
              <a:t>Closing Prayer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Proposed Amendment #7</a:t>
            </a:r>
          </a:p>
          <a:p>
            <a:endParaRPr lang="en-US"/>
          </a:p>
          <a:p>
            <a:r>
              <a:rPr lang="en-US"/>
              <a:t>Part XVII: Finance</a:t>
            </a:r>
          </a:p>
          <a:p>
            <a:endParaRPr lang="en-US"/>
          </a:p>
          <a:p>
            <a:r>
              <a:rPr lang="en-US"/>
              <a:t>Section 2: Financial Projects</a:t>
            </a:r>
          </a:p>
          <a:p>
            <a:endParaRPr lang="en-US"/>
          </a:p>
          <a:p>
            <a:r>
              <a:rPr lang="en-US"/>
              <a:t>(a)	At parish level, all financial projects, shall be approved by the members at a council meeting. (remove in consultation with the spiritual advisor)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Proposed Amendment #8</a:t>
            </a:r>
          </a:p>
          <a:p>
            <a:endParaRPr lang="en-US"/>
          </a:p>
          <a:p>
            <a:r>
              <a:rPr lang="en-US"/>
              <a:t>Part XX: Amendment of Constitution &amp; Bylaws</a:t>
            </a:r>
          </a:p>
          <a:p>
            <a:endParaRPr lang="en-US"/>
          </a:p>
          <a:p>
            <a:r>
              <a:rPr lang="en-US"/>
              <a:t>(a)	The amendments committee shall be composed of the national past president as chairperson, the national president, the national vice-president and other members as required, appointed by the national president.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Proposed Amendment #9</a:t>
            </a:r>
          </a:p>
          <a:p>
            <a:endParaRPr lang="en-US"/>
          </a:p>
          <a:p>
            <a:r>
              <a:rPr lang="en-US"/>
              <a:t>Part XI: Officers</a:t>
            </a:r>
          </a:p>
          <a:p>
            <a:endParaRPr lang="en-US"/>
          </a:p>
          <a:p>
            <a:r>
              <a:rPr lang="en-US"/>
              <a:t>Section 4: vacancies at Any Level of the League </a:t>
            </a:r>
          </a:p>
          <a:p>
            <a:endParaRPr lang="en-US"/>
          </a:p>
          <a:p>
            <a:r>
              <a:rPr lang="en-US"/>
              <a:t>(c)In the event of a vacancy in the office of vice-president during her term, the secretary shall perform the duties of the vice-president until the next election.  </a:t>
            </a:r>
          </a:p>
          <a:p>
            <a:endParaRPr lang="en-US"/>
          </a:p>
          <a:p>
            <a:r>
              <a:rPr lang="en-US"/>
              <a:t>She shall not be appointed to the office of vice-president nor assume the office of president.</a:t>
            </a:r>
          </a:p>
          <a:p>
            <a:endParaRPr lang="en-US"/>
          </a:p>
          <a:p>
            <a:r>
              <a:rPr lang="en-US"/>
              <a:t>(d) in the event of a vacancy in the office of vice-president after an election is held, an “acting” vice-president may be appointed by the president in consultation with the executive and the spiritual advisor.  </a:t>
            </a:r>
          </a:p>
          <a:p>
            <a:endParaRPr lang="en-US"/>
          </a:p>
          <a:p>
            <a:r>
              <a:rPr lang="en-US"/>
              <a:t>The “acting” vice-president shall perform the duties of the vice-president until the next election. She shall not automatically move to the office of president at the time of the next election.  </a:t>
            </a:r>
          </a:p>
          <a:p>
            <a:endParaRPr lang="en-US"/>
          </a:p>
          <a:p>
            <a:r>
              <a:rPr lang="en-US"/>
              <a:t>She may be nominated and elected to the position of president as long as she meets the eligibility criteria and has not held the office of president on that council before.</a:t>
            </a:r>
          </a:p>
          <a:p>
            <a:endParaRPr lang="en-US"/>
          </a:p>
          <a:p>
            <a:r>
              <a:rPr lang="en-US"/>
              <a:t>(e) In the event of a vacancy in any other office than president or vice-president, a member shall be appointed by the president in consultation with the executive and the spiritual advisor and shall serve until the next election.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Proposed Amendment #10</a:t>
            </a:r>
          </a:p>
          <a:p>
            <a:endParaRPr lang="en-US"/>
          </a:p>
          <a:p>
            <a:r>
              <a:rPr lang="en-US"/>
              <a:t>Part XVI: Eligibility, Nominations and Elections</a:t>
            </a:r>
          </a:p>
          <a:p>
            <a:endParaRPr lang="en-US"/>
          </a:p>
          <a:p>
            <a:r>
              <a:rPr lang="en-US"/>
              <a:t>Section 5: Election of Officers</a:t>
            </a:r>
          </a:p>
          <a:p>
            <a:endParaRPr lang="en-US"/>
          </a:p>
          <a:p>
            <a:r>
              <a:rPr lang="en-US"/>
              <a:t>(e) Any office, other than the offices of president and vice-president, left vacant following the election shall be filled from those eligible for nomination to office in that council.  In special cases, an “acting” president or “acting” vice-president may be appointed by the executive in consultation with the spiritual advisor.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Procedures at Parish Level</a:t>
            </a:r>
          </a:p>
          <a:p>
            <a:endParaRPr lang="en-US"/>
          </a:p>
          <a:p>
            <a:r>
              <a:rPr lang="en-US"/>
              <a:t>Held at a regular CWL meeting 30 days before the diocesan convention</a:t>
            </a:r>
          </a:p>
          <a:p>
            <a:endParaRPr lang="en-US"/>
          </a:p>
          <a:p>
            <a:r>
              <a:rPr lang="en-US"/>
              <a:t>Count the number of members in attendance.  </a:t>
            </a:r>
          </a:p>
          <a:p>
            <a:endParaRPr lang="en-US"/>
          </a:p>
          <a:p>
            <a:r>
              <a:rPr lang="en-US"/>
              <a:t>Calculate what the number of yes votes are required for more than 2/3 </a:t>
            </a:r>
          </a:p>
          <a:p>
            <a:endParaRPr lang="en-US"/>
          </a:p>
          <a:p>
            <a:r>
              <a:rPr lang="en-US"/>
              <a:t>Team: President  Scrutineers Secretary </a:t>
            </a:r>
          </a:p>
          <a:p>
            <a:endParaRPr lang="en-US"/>
          </a:p>
          <a:p>
            <a:r>
              <a:rPr lang="en-US"/>
              <a:t>Deal with each amendment separately.  Allow for discussion. Take the vote.</a:t>
            </a:r>
          </a:p>
          <a:p>
            <a:endParaRPr lang="en-US"/>
          </a:p>
          <a:p>
            <a:r>
              <a:rPr lang="en-US"/>
              <a:t>Every parish CWL member can vote, including the president.</a:t>
            </a:r>
          </a:p>
          <a:p>
            <a:endParaRPr lang="en-US"/>
          </a:p>
          <a:p>
            <a:r>
              <a:rPr lang="en-US"/>
              <a:t>Count the Vote: 2/3 of the members voted in favour, it is a yes vote.</a:t>
            </a:r>
          </a:p>
          <a:p>
            <a:endParaRPr lang="en-US"/>
          </a:p>
          <a:p>
            <a:r>
              <a:rPr lang="en-US"/>
              <a:t>If less than 2/3 voted in favour, it is a no vote.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CONSTITUTION &amp; BYLAWS PROPOSED AMENDMENT VOTE RECORD FORM </a:t>
            </a:r>
          </a:p>
          <a:p>
            <a:endParaRPr lang="en-US"/>
          </a:p>
          <a:p>
            <a:r>
              <a:rPr lang="en-US"/>
              <a:t>RECORD OF PROVINCIAL VOTES ON PROPOSALS 2026 </a:t>
            </a:r>
          </a:p>
          <a:p>
            <a:endParaRPr lang="en-US"/>
          </a:p>
          <a:p>
            <a:r>
              <a:rPr lang="en-US"/>
              <a:t>Name of Council: </a:t>
            </a:r>
          </a:p>
          <a:p>
            <a:endParaRPr lang="en-US"/>
          </a:p>
          <a:p>
            <a:r>
              <a:rPr lang="en-US"/>
              <a:t>Date of meeting:  	</a:t>
            </a:r>
          </a:p>
          <a:p>
            <a:r>
              <a:rPr lang="en-US"/>
              <a:t> 	  </a:t>
            </a:r>
          </a:p>
          <a:p>
            <a:r>
              <a:rPr lang="en-US"/>
              <a:t>Number of voting delegates present:                  </a:t>
            </a:r>
          </a:p>
          <a:p>
            <a:endParaRPr lang="en-US"/>
          </a:p>
          <a:p>
            <a:r>
              <a:rPr lang="en-US"/>
              <a:t>Number of votes needed for 2/3*: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Additional Copies</a:t>
            </a:r>
          </a:p>
          <a:p>
            <a:endParaRPr lang="en-US"/>
          </a:p>
          <a:p>
            <a:r>
              <a:rPr lang="en-US"/>
              <a:t>For diocesan convention</a:t>
            </a:r>
          </a:p>
          <a:p>
            <a:endParaRPr lang="en-US"/>
          </a:p>
          <a:p>
            <a:r>
              <a:rPr lang="en-US"/>
              <a:t>For diocesan president </a:t>
            </a:r>
          </a:p>
          <a:p>
            <a:endParaRPr lang="en-US"/>
          </a:p>
          <a:p>
            <a:r>
              <a:rPr lang="en-US"/>
              <a:t>For national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we close this meeting, Lord, we thank you for our sisters in the League.</a:t>
            </a:r>
          </a:p>
          <a:p>
            <a:endParaRPr lang="en-US"/>
          </a:p>
          <a:p>
            <a:r>
              <a:rPr lang="en-US"/>
              <a:t>Bless each person gathered here today, who gives her time and talent in your ministry.</a:t>
            </a:r>
          </a:p>
          <a:p>
            <a:endParaRPr lang="en-US"/>
          </a:p>
          <a:p>
            <a:r>
              <a:rPr lang="en-US"/>
              <a:t>Let your hand of protection be on them always.</a:t>
            </a:r>
          </a:p>
          <a:p>
            <a:endParaRPr lang="en-US"/>
          </a:p>
          <a:p>
            <a:r>
              <a:rPr lang="en-US"/>
              <a:t>Let all that we do be for your glory.</a:t>
            </a:r>
          </a:p>
          <a:p>
            <a:endParaRPr lang="en-US"/>
          </a:p>
          <a:p>
            <a:r>
              <a:rPr lang="en-US"/>
              <a:t>Amen</a:t>
            </a:r>
          </a:p>
          <a:p>
            <a:endParaRPr lang="en-US"/>
          </a:p>
          <a:p>
            <a:r>
              <a:rPr lang="en-US"/>
              <a:t>Our Lady of Good Counsel, pray for us. Amen.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OPENING PRAYER</a:t>
            </a:r>
          </a:p>
          <a:p>
            <a:endParaRPr lang="en-US"/>
          </a:p>
          <a:p>
            <a:r>
              <a:rPr lang="en-US"/>
              <a:t>Dear Lord and Father,</a:t>
            </a:r>
          </a:p>
          <a:p>
            <a:r>
              <a:rPr lang="en-US"/>
              <a:t>You promise us, that where two or three are gathered, you are there in their midst.</a:t>
            </a:r>
          </a:p>
          <a:p>
            <a:r>
              <a:rPr lang="en-US"/>
              <a:t>Lord, we welcome you among us today and celebrate the gift of life that you have lavished upon each one of us.</a:t>
            </a:r>
          </a:p>
          <a:p>
            <a:endParaRPr lang="en-US"/>
          </a:p>
          <a:p>
            <a:r>
              <a:rPr lang="en-US"/>
              <a:t>We ask that you open our ears so that we may hear your voice.</a:t>
            </a:r>
          </a:p>
          <a:p>
            <a:r>
              <a:rPr lang="en-US"/>
              <a:t>Open our minds so we may receive your eternal wisdom.</a:t>
            </a:r>
          </a:p>
          <a:p>
            <a:endParaRPr lang="en-US"/>
          </a:p>
          <a:p>
            <a:r>
              <a:rPr lang="en-US"/>
              <a:t>Open our spirits so that we may know your leading and guidance.</a:t>
            </a:r>
          </a:p>
          <a:p>
            <a:endParaRPr lang="en-US"/>
          </a:p>
          <a:p>
            <a:r>
              <a:rPr lang="en-US"/>
              <a:t>And open our hearts so that we may receive your wonderful love.</a:t>
            </a:r>
          </a:p>
          <a:p>
            <a:endParaRPr lang="en-US"/>
          </a:p>
          <a:p>
            <a:r>
              <a:rPr lang="en-US"/>
              <a:t>We ask all this in the glorious name of Jesus.</a:t>
            </a:r>
          </a:p>
          <a:p>
            <a:r>
              <a:rPr lang="en-US"/>
              <a:t>Amen.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Introduction of the Topic</a:t>
            </a:r>
          </a:p>
          <a:p>
            <a:endParaRPr lang="en-US"/>
          </a:p>
          <a:p>
            <a:r>
              <a:rPr lang="en-US"/>
              <a:t>Scheduling the Vote</a:t>
            </a:r>
          </a:p>
          <a:p>
            <a:endParaRPr lang="en-US"/>
          </a:p>
          <a:p>
            <a:r>
              <a:rPr lang="en-US"/>
              <a:t>Notice of Motion</a:t>
            </a:r>
          </a:p>
          <a:p>
            <a:endParaRPr lang="en-US"/>
          </a:p>
          <a:p>
            <a:r>
              <a:rPr lang="en-US"/>
              <a:t>Quorum (10%)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Proposed Amendment #1</a:t>
            </a:r>
          </a:p>
          <a:p>
            <a:endParaRPr lang="en-US"/>
          </a:p>
          <a:p>
            <a:r>
              <a:rPr lang="en-US"/>
              <a:t>To amend Part III, Section 1</a:t>
            </a:r>
          </a:p>
          <a:p>
            <a:endParaRPr lang="en-US"/>
          </a:p>
          <a:p>
            <a:r>
              <a:rPr lang="en-US"/>
              <a:t>The crest, as designed and adopted in 1922, shall be the cross, symbolic of faith, surmounting 13 maple leaves, symbolic of the provinces of Canada and three territories, with the words “THE CATHOLIC WOMEN’S LEAGUE OF CANADA” enclosed in an unbroken circle, symbolic of constant service to God and Canada. </a:t>
            </a:r>
          </a:p>
          <a:p>
            <a:endParaRPr lang="en-US"/>
          </a:p>
          <a:p>
            <a:r>
              <a:rPr lang="en-US"/>
              <a:t>The colours of the crest shall be blue, chosen for Our Lady, and the papal colours, white and gold.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Proposed Amendment #2</a:t>
            </a:r>
          </a:p>
          <a:p>
            <a:endParaRPr lang="en-US"/>
          </a:p>
          <a:p>
            <a:r>
              <a:rPr lang="en-US"/>
              <a:t>To Amend Part IX</a:t>
            </a:r>
          </a:p>
          <a:p>
            <a:endParaRPr lang="en-US"/>
          </a:p>
          <a:p>
            <a:r>
              <a:rPr lang="en-US"/>
              <a:t>To replace (a)(i) </a:t>
            </a:r>
          </a:p>
          <a:p>
            <a:endParaRPr lang="en-US"/>
          </a:p>
          <a:p>
            <a:r>
              <a:rPr lang="en-US"/>
              <a:t>The spiritual advisor. In cooperation with the chairperson of faith (remove spiritual development), shall provide advice and guidance for the spiritual program. (Part VI)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Proposed Amendment #3</a:t>
            </a:r>
          </a:p>
          <a:p>
            <a:endParaRPr lang="en-US"/>
          </a:p>
          <a:p>
            <a:r>
              <a:rPr lang="en-US"/>
              <a:t>Part XIV, Meetings and Quorums</a:t>
            </a:r>
          </a:p>
          <a:p>
            <a:endParaRPr lang="en-US"/>
          </a:p>
          <a:p>
            <a:r>
              <a:rPr lang="en-US"/>
              <a:t>Section 6: Expenses for Voting Delegates</a:t>
            </a:r>
          </a:p>
          <a:p>
            <a:endParaRPr lang="en-US"/>
          </a:p>
          <a:p>
            <a:r>
              <a:rPr lang="en-US"/>
              <a:t>(d) At national level, the national treasury shall pay:</a:t>
            </a:r>
          </a:p>
          <a:p>
            <a:r>
              <a:rPr lang="en-US"/>
              <a:t>(ii) transportation expenses and registration fees for honorary life members to attend the annual national meeting of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Proposed Amendment #4</a:t>
            </a:r>
          </a:p>
          <a:p>
            <a:endParaRPr lang="en-US"/>
          </a:p>
          <a:p>
            <a:r>
              <a:rPr lang="en-US"/>
              <a:t>Part XIV Section 9: due Notice</a:t>
            </a:r>
          </a:p>
          <a:p>
            <a:endParaRPr lang="en-US"/>
          </a:p>
          <a:p>
            <a:r>
              <a:rPr lang="en-US"/>
              <a:t>Notice of the date, time and place of a meeting of members shall be given to each member entitled to vote at the meeting as follows: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Proposed Amendment #5</a:t>
            </a:r>
          </a:p>
          <a:p>
            <a:endParaRPr lang="en-US"/>
          </a:p>
          <a:p>
            <a:r>
              <a:rPr lang="en-US"/>
              <a:t>Part X: Representation at Annual Meetings of Members</a:t>
            </a:r>
          </a:p>
          <a:p>
            <a:endParaRPr lang="en-US"/>
          </a:p>
          <a:p>
            <a:r>
              <a:rPr lang="en-US"/>
              <a:t> Section 1: delegates</a:t>
            </a:r>
          </a:p>
          <a:p>
            <a:endParaRPr lang="en-US"/>
          </a:p>
          <a:p>
            <a:r>
              <a:rPr lang="en-US"/>
              <a:t>(b) Accredited Delegates</a:t>
            </a:r>
          </a:p>
          <a:p>
            <a:endParaRPr lang="en-US"/>
          </a:p>
          <a:p>
            <a:r>
              <a:rPr lang="en-US"/>
              <a:t>(i) Each parish council in the diocese concerned may appoint (remove send) TWO accredited delegates to the diocesan annual meeting of members and ONE accredited delegate to the annual provincial meeting of members.</a:t>
            </a:r>
          </a:p>
          <a:p>
            <a:endParaRPr lang="en-US"/>
          </a:p>
          <a:p>
            <a:r>
              <a:rPr lang="en-US"/>
              <a:t>(ii) Each diocesan council in the province concerned may appoint (remove send)</a:t>
            </a:r>
          </a:p>
          <a:p>
            <a:r>
              <a:rPr lang="en-US"/>
              <a:t>TWO accredited delegates to the annual provincial meeting of members and TWO accredited delegates to the national annual meeting of members.</a:t>
            </a:r>
          </a:p>
          <a:p>
            <a:endParaRPr lang="en-US"/>
          </a:p>
          <a:p>
            <a:r>
              <a:rPr lang="en-US"/>
              <a:t>(iii) Each provincial council may appoint (remove send) TWO accredited delegates to the annual national meeting of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Proposed Amendment #6</a:t>
            </a:r>
          </a:p>
          <a:p>
            <a:endParaRPr lang="en-US"/>
          </a:p>
          <a:p>
            <a:r>
              <a:rPr lang="en-US"/>
              <a:t>Part XVI: Eligibility, Nominations and Elections</a:t>
            </a:r>
          </a:p>
          <a:p>
            <a:endParaRPr lang="en-US"/>
          </a:p>
          <a:p>
            <a:r>
              <a:rPr lang="en-US"/>
              <a:t>Section 2: Term of Office</a:t>
            </a:r>
          </a:p>
          <a:p>
            <a:endParaRPr lang="en-US"/>
          </a:p>
          <a:p>
            <a:r>
              <a:rPr lang="en-US"/>
              <a:t>(b) An elected or appointed officer shall serve but not exceed one full term in the same office except the chairpersons and treasurers (secretary-treasurer at national level) who may be elected to a second consecutive term.  </a:t>
            </a:r>
          </a:p>
          <a:p>
            <a:endParaRPr lang="en-US"/>
          </a:p>
          <a:p>
            <a:r>
              <a:rPr lang="en-US"/>
              <a:t>A chairperson shall be given a different standing committee during each term (remove in her second consecutive).  </a:t>
            </a:r>
          </a:p>
          <a:p>
            <a:endParaRPr lang="en-US"/>
          </a:p>
          <a:p>
            <a:r>
              <a:rPr lang="en-US"/>
              <a:t>A treasurer may serve a total of two terms only in this position.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4359349" y="858844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781415" y="394135"/>
            <a:ext cx="12725170" cy="2819363"/>
          </a:xfrm>
          <a:prstGeom prst="rect">
            <a:avLst/>
          </a:prstGeom>
        </p:spPr>
        <p:txBody>
          <a:bodyPr lIns="0" tIns="0" rIns="0" bIns="0" rtlCol="0" anchor="t">
            <a:spAutoFit/>
          </a:bodyPr>
          <a:lstStyle/>
          <a:p>
            <a:pPr algn="ctr">
              <a:lnSpc>
                <a:spcPts val="11112"/>
              </a:lnSpc>
              <a:spcBef>
                <a:spcPct val="0"/>
              </a:spcBef>
            </a:pPr>
            <a:r>
              <a:rPr lang="en-US" sz="9260" i="1">
                <a:solidFill>
                  <a:srgbClr val="004AAD"/>
                </a:solidFill>
                <a:latin typeface="Courgette"/>
                <a:ea typeface="Courgette"/>
                <a:cs typeface="Courgette"/>
                <a:sym typeface="Courgette"/>
              </a:rPr>
              <a:t>Constitution &amp; Bylaws Amendments Workshop</a:t>
            </a:r>
          </a:p>
        </p:txBody>
      </p:sp>
      <p:grpSp>
        <p:nvGrpSpPr>
          <p:cNvPr id="6" name="Group 6"/>
          <p:cNvGrpSpPr/>
          <p:nvPr/>
        </p:nvGrpSpPr>
        <p:grpSpPr>
          <a:xfrm>
            <a:off x="1005441" y="3481724"/>
            <a:ext cx="16277118" cy="4838498"/>
            <a:chOff x="0" y="0"/>
            <a:chExt cx="21702825" cy="6451330"/>
          </a:xfrm>
        </p:grpSpPr>
        <p:sp>
          <p:nvSpPr>
            <p:cNvPr id="7" name="Freeform 7"/>
            <p:cNvSpPr/>
            <p:nvPr/>
          </p:nvSpPr>
          <p:spPr>
            <a:xfrm>
              <a:off x="13200248" y="0"/>
              <a:ext cx="8502577" cy="6451330"/>
            </a:xfrm>
            <a:custGeom>
              <a:avLst/>
              <a:gdLst/>
              <a:ahLst/>
              <a:cxnLst/>
              <a:rect l="l" t="t" r="r" b="b"/>
              <a:pathLst>
                <a:path w="8502577" h="6451330">
                  <a:moveTo>
                    <a:pt x="0" y="0"/>
                  </a:moveTo>
                  <a:lnTo>
                    <a:pt x="8502577" y="0"/>
                  </a:lnTo>
                  <a:lnTo>
                    <a:pt x="8502577" y="6451330"/>
                  </a:lnTo>
                  <a:lnTo>
                    <a:pt x="0" y="64513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0" y="1796284"/>
              <a:ext cx="11048256" cy="3238747"/>
              <a:chOff x="0" y="0"/>
              <a:chExt cx="2182372" cy="639752"/>
            </a:xfrm>
          </p:grpSpPr>
          <p:sp>
            <p:nvSpPr>
              <p:cNvPr id="9" name="Freeform 9"/>
              <p:cNvSpPr/>
              <p:nvPr/>
            </p:nvSpPr>
            <p:spPr>
              <a:xfrm>
                <a:off x="0" y="0"/>
                <a:ext cx="2182371" cy="639752"/>
              </a:xfrm>
              <a:custGeom>
                <a:avLst/>
                <a:gdLst/>
                <a:ahLst/>
                <a:cxnLst/>
                <a:rect l="l" t="t" r="r" b="b"/>
                <a:pathLst>
                  <a:path w="2182371" h="639752">
                    <a:moveTo>
                      <a:pt x="0" y="0"/>
                    </a:moveTo>
                    <a:lnTo>
                      <a:pt x="2182371" y="0"/>
                    </a:lnTo>
                    <a:lnTo>
                      <a:pt x="2182371" y="639752"/>
                    </a:lnTo>
                    <a:lnTo>
                      <a:pt x="0" y="639752"/>
                    </a:lnTo>
                    <a:close/>
                  </a:path>
                </a:pathLst>
              </a:custGeom>
              <a:solidFill>
                <a:srgbClr val="000000">
                  <a:alpha val="0"/>
                </a:srgbClr>
              </a:solidFill>
              <a:ln w="19050" cap="sq">
                <a:solidFill>
                  <a:srgbClr val="FFB340"/>
                </a:solidFill>
                <a:prstDash val="solid"/>
                <a:miter/>
              </a:ln>
            </p:spPr>
            <p:txBody>
              <a:bodyPr/>
              <a:lstStyle/>
              <a:p>
                <a:endParaRPr lang="en-US"/>
              </a:p>
            </p:txBody>
          </p:sp>
          <p:sp>
            <p:nvSpPr>
              <p:cNvPr id="10" name="TextBox 10"/>
              <p:cNvSpPr txBox="1"/>
              <p:nvPr/>
            </p:nvSpPr>
            <p:spPr>
              <a:xfrm>
                <a:off x="0" y="-95250"/>
                <a:ext cx="2182372" cy="735002"/>
              </a:xfrm>
              <a:prstGeom prst="rect">
                <a:avLst/>
              </a:prstGeom>
            </p:spPr>
            <p:txBody>
              <a:bodyPr lIns="50800" tIns="50800" rIns="50800" bIns="50800" rtlCol="0" anchor="ctr"/>
              <a:lstStyle/>
              <a:p>
                <a:pPr algn="ctr">
                  <a:lnSpc>
                    <a:spcPts val="3172"/>
                  </a:lnSpc>
                </a:pPr>
                <a:endParaRPr/>
              </a:p>
            </p:txBody>
          </p:sp>
        </p:grpSp>
        <p:sp>
          <p:nvSpPr>
            <p:cNvPr id="11" name="TextBox 11"/>
            <p:cNvSpPr txBox="1"/>
            <p:nvPr/>
          </p:nvSpPr>
          <p:spPr>
            <a:xfrm>
              <a:off x="626482" y="1828335"/>
              <a:ext cx="9795291" cy="3050682"/>
            </a:xfrm>
            <a:prstGeom prst="rect">
              <a:avLst/>
            </a:prstGeom>
          </p:spPr>
          <p:txBody>
            <a:bodyPr lIns="0" tIns="0" rIns="0" bIns="0" rtlCol="0" anchor="t">
              <a:spAutoFit/>
            </a:bodyPr>
            <a:lstStyle/>
            <a:p>
              <a:pPr algn="l">
                <a:lnSpc>
                  <a:spcPts val="4675"/>
                </a:lnSpc>
              </a:pPr>
              <a:r>
                <a:rPr lang="en-US" sz="2799" b="1" i="1">
                  <a:solidFill>
                    <a:srgbClr val="004AAD"/>
                  </a:solidFill>
                  <a:latin typeface="Garet Bold Italics"/>
                  <a:ea typeface="Garet Bold Italics"/>
                  <a:cs typeface="Garet Bold Italics"/>
                  <a:sym typeface="Garet Bold Italics"/>
                </a:rPr>
                <a:t>January 20, 2026</a:t>
              </a:r>
            </a:p>
            <a:p>
              <a:pPr algn="l">
                <a:lnSpc>
                  <a:spcPts val="4675"/>
                </a:lnSpc>
              </a:pPr>
              <a:r>
                <a:rPr lang="en-US" sz="2799" b="1" i="1">
                  <a:solidFill>
                    <a:srgbClr val="004AAD"/>
                  </a:solidFill>
                  <a:latin typeface="Garet Bold Italics"/>
                  <a:ea typeface="Garet Bold Italics"/>
                  <a:cs typeface="Garet Bold Italics"/>
                  <a:sym typeface="Garet Bold Italics"/>
                </a:rPr>
                <a:t>Linda Squarzolo</a:t>
              </a:r>
            </a:p>
            <a:p>
              <a:pPr algn="l">
                <a:lnSpc>
                  <a:spcPts val="4675"/>
                </a:lnSpc>
              </a:pPr>
              <a:r>
                <a:rPr lang="en-US" sz="2799" b="1" i="1">
                  <a:solidFill>
                    <a:srgbClr val="004AAD"/>
                  </a:solidFill>
                  <a:latin typeface="Garet Bold Italics"/>
                  <a:ea typeface="Garet Bold Italics"/>
                  <a:cs typeface="Garet Bold Italics"/>
                  <a:sym typeface="Garet Bold Italics"/>
                </a:rPr>
                <a:t>Ontario Provincial CWL </a:t>
              </a:r>
            </a:p>
            <a:p>
              <a:pPr algn="l">
                <a:lnSpc>
                  <a:spcPts val="4675"/>
                </a:lnSpc>
              </a:pPr>
              <a:r>
                <a:rPr lang="en-US" sz="2799" b="1" i="1">
                  <a:solidFill>
                    <a:srgbClr val="004AAD"/>
                  </a:solidFill>
                  <a:latin typeface="Garet Bold Italics"/>
                  <a:ea typeface="Garet Bold Italics"/>
                  <a:cs typeface="Garet Bold Italics"/>
                  <a:sym typeface="Garet Bold Italics"/>
                </a:rPr>
                <a:t>Past President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875033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81459" y="760096"/>
            <a:ext cx="6870886" cy="6870886"/>
          </a:xfrm>
          <a:custGeom>
            <a:avLst/>
            <a:gdLst/>
            <a:ahLst/>
            <a:cxnLst/>
            <a:rect l="l" t="t" r="r" b="b"/>
            <a:pathLst>
              <a:path w="6870886" h="6870886">
                <a:moveTo>
                  <a:pt x="0" y="0"/>
                </a:moveTo>
                <a:lnTo>
                  <a:pt x="6870886" y="0"/>
                </a:lnTo>
                <a:lnTo>
                  <a:pt x="6870886" y="6870886"/>
                </a:lnTo>
                <a:lnTo>
                  <a:pt x="0" y="6870886"/>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8443888" y="760096"/>
            <a:ext cx="8005750" cy="2819363"/>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Pr</a:t>
            </a:r>
            <a:r>
              <a:rPr lang="en-US" sz="9260" i="1" u="none" strike="noStrike">
                <a:solidFill>
                  <a:srgbClr val="004AAD"/>
                </a:solidFill>
                <a:latin typeface="Courgette"/>
                <a:ea typeface="Courgette"/>
                <a:cs typeface="Courgette"/>
                <a:sym typeface="Courgette"/>
              </a:rPr>
              <a:t>oposed Amendment #4</a:t>
            </a:r>
          </a:p>
        </p:txBody>
      </p:sp>
      <p:sp>
        <p:nvSpPr>
          <p:cNvPr id="7" name="TextBox 7"/>
          <p:cNvSpPr txBox="1"/>
          <p:nvPr/>
        </p:nvSpPr>
        <p:spPr>
          <a:xfrm>
            <a:off x="9097729" y="4288209"/>
            <a:ext cx="6698069" cy="2434445"/>
          </a:xfrm>
          <a:prstGeom prst="rect">
            <a:avLst/>
          </a:prstGeom>
        </p:spPr>
        <p:txBody>
          <a:bodyPr lIns="0" tIns="0" rIns="0" bIns="0" rtlCol="0" anchor="t">
            <a:spAutoFit/>
          </a:bodyPr>
          <a:lstStyle/>
          <a:p>
            <a:pPr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Part XIV, Section 9:</a:t>
            </a:r>
          </a:p>
          <a:p>
            <a:pPr algn="ctr">
              <a:lnSpc>
                <a:spcPts val="6511"/>
              </a:lnSpc>
              <a:spcBef>
                <a:spcPct val="0"/>
              </a:spcBef>
            </a:pPr>
            <a:endParaRPr lang="en-US" sz="4651" b="1" i="1" u="none" strike="noStrike">
              <a:solidFill>
                <a:srgbClr val="004AAD"/>
              </a:solidFill>
              <a:latin typeface="Garet Bold Italics"/>
              <a:ea typeface="Garet Bold Italics"/>
              <a:cs typeface="Garet Bold Italics"/>
              <a:sym typeface="Garet Bold Italics"/>
            </a:endParaRPr>
          </a:p>
          <a:p>
            <a:pPr marL="0" lvl="1" indent="0"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Meetings &amp; Quorums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875033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81459" y="760096"/>
            <a:ext cx="6870886" cy="6870886"/>
          </a:xfrm>
          <a:custGeom>
            <a:avLst/>
            <a:gdLst/>
            <a:ahLst/>
            <a:cxnLst/>
            <a:rect l="l" t="t" r="r" b="b"/>
            <a:pathLst>
              <a:path w="6870886" h="6870886">
                <a:moveTo>
                  <a:pt x="0" y="0"/>
                </a:moveTo>
                <a:lnTo>
                  <a:pt x="6870886" y="0"/>
                </a:lnTo>
                <a:lnTo>
                  <a:pt x="6870886" y="6870886"/>
                </a:lnTo>
                <a:lnTo>
                  <a:pt x="0" y="6870886"/>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8443888" y="760096"/>
            <a:ext cx="8005750" cy="2819363"/>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Pr</a:t>
            </a:r>
            <a:r>
              <a:rPr lang="en-US" sz="9260" i="1" u="none" strike="noStrike">
                <a:solidFill>
                  <a:srgbClr val="004AAD"/>
                </a:solidFill>
                <a:latin typeface="Courgette"/>
                <a:ea typeface="Courgette"/>
                <a:cs typeface="Courgette"/>
                <a:sym typeface="Courgette"/>
              </a:rPr>
              <a:t>oposed Amendment #5</a:t>
            </a:r>
          </a:p>
        </p:txBody>
      </p:sp>
      <p:sp>
        <p:nvSpPr>
          <p:cNvPr id="7" name="TextBox 7"/>
          <p:cNvSpPr txBox="1"/>
          <p:nvPr/>
        </p:nvSpPr>
        <p:spPr>
          <a:xfrm>
            <a:off x="7923960" y="5048250"/>
            <a:ext cx="9632491" cy="3253558"/>
          </a:xfrm>
          <a:prstGeom prst="rect">
            <a:avLst/>
          </a:prstGeom>
        </p:spPr>
        <p:txBody>
          <a:bodyPr lIns="0" tIns="0" rIns="0" bIns="0" rtlCol="0" anchor="t">
            <a:spAutoFit/>
          </a:bodyPr>
          <a:lstStyle/>
          <a:p>
            <a:pPr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Part X: Representation at Annual Meetings of Members</a:t>
            </a:r>
          </a:p>
          <a:p>
            <a:pPr algn="ctr">
              <a:lnSpc>
                <a:spcPts val="6511"/>
              </a:lnSpc>
              <a:spcBef>
                <a:spcPct val="0"/>
              </a:spcBef>
            </a:pPr>
            <a:endParaRPr lang="en-US" sz="4651" b="1" i="1" u="none" strike="noStrike">
              <a:solidFill>
                <a:srgbClr val="004AAD"/>
              </a:solidFill>
              <a:latin typeface="Garet Bold Italics"/>
              <a:ea typeface="Garet Bold Italics"/>
              <a:cs typeface="Garet Bold Italics"/>
              <a:sym typeface="Garet Bold Italics"/>
            </a:endParaRPr>
          </a:p>
          <a:p>
            <a:pPr marL="0" lvl="1" indent="0"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Section 1: Delegates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875033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048998" y="513984"/>
            <a:ext cx="8990202" cy="2819363"/>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Pr</a:t>
            </a:r>
            <a:r>
              <a:rPr lang="en-US" sz="9260" i="1" u="none" strike="noStrike">
                <a:solidFill>
                  <a:srgbClr val="004AAD"/>
                </a:solidFill>
                <a:latin typeface="Courgette"/>
                <a:ea typeface="Courgette"/>
                <a:cs typeface="Courgette"/>
                <a:sym typeface="Courgette"/>
              </a:rPr>
              <a:t>oposed Amendment #6</a:t>
            </a:r>
          </a:p>
        </p:txBody>
      </p:sp>
      <p:sp>
        <p:nvSpPr>
          <p:cNvPr id="6" name="TextBox 6"/>
          <p:cNvSpPr txBox="1"/>
          <p:nvPr/>
        </p:nvSpPr>
        <p:spPr>
          <a:xfrm>
            <a:off x="6307972" y="4181561"/>
            <a:ext cx="12472254" cy="3253558"/>
          </a:xfrm>
          <a:prstGeom prst="rect">
            <a:avLst/>
          </a:prstGeom>
        </p:spPr>
        <p:txBody>
          <a:bodyPr lIns="0" tIns="0" rIns="0" bIns="0" rtlCol="0" anchor="t">
            <a:spAutoFit/>
          </a:bodyPr>
          <a:lstStyle/>
          <a:p>
            <a:pPr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Part XVI: Eligibility, Nominations</a:t>
            </a:r>
          </a:p>
          <a:p>
            <a:pPr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and Elections</a:t>
            </a:r>
          </a:p>
          <a:p>
            <a:pPr algn="ctr">
              <a:lnSpc>
                <a:spcPts val="6511"/>
              </a:lnSpc>
              <a:spcBef>
                <a:spcPct val="0"/>
              </a:spcBef>
            </a:pPr>
            <a:endParaRPr lang="en-US" sz="4651" b="1" i="1" u="none" strike="noStrike">
              <a:solidFill>
                <a:srgbClr val="004AAD"/>
              </a:solidFill>
              <a:latin typeface="Garet Bold Italics"/>
              <a:ea typeface="Garet Bold Italics"/>
              <a:cs typeface="Garet Bold Italics"/>
              <a:sym typeface="Garet Bold Italics"/>
            </a:endParaRPr>
          </a:p>
          <a:p>
            <a:pPr marL="0" lvl="1" indent="0"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Section 2: Term of Office</a:t>
            </a:r>
          </a:p>
        </p:txBody>
      </p:sp>
      <p:sp>
        <p:nvSpPr>
          <p:cNvPr id="7" name="Freeform 7"/>
          <p:cNvSpPr/>
          <p:nvPr/>
        </p:nvSpPr>
        <p:spPr>
          <a:xfrm>
            <a:off x="373210" y="1028700"/>
            <a:ext cx="6920599" cy="6920599"/>
          </a:xfrm>
          <a:custGeom>
            <a:avLst/>
            <a:gdLst/>
            <a:ahLst/>
            <a:cxnLst/>
            <a:rect l="l" t="t" r="r" b="b"/>
            <a:pathLst>
              <a:path w="6920599" h="6920599">
                <a:moveTo>
                  <a:pt x="0" y="0"/>
                </a:moveTo>
                <a:lnTo>
                  <a:pt x="6920599" y="0"/>
                </a:lnTo>
                <a:lnTo>
                  <a:pt x="6920599" y="6920599"/>
                </a:lnTo>
                <a:lnTo>
                  <a:pt x="0" y="692059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875033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048998" y="513984"/>
            <a:ext cx="8990202" cy="2819363"/>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Pr</a:t>
            </a:r>
            <a:r>
              <a:rPr lang="en-US" sz="9260" i="1" u="none" strike="noStrike">
                <a:solidFill>
                  <a:srgbClr val="004AAD"/>
                </a:solidFill>
                <a:latin typeface="Courgette"/>
                <a:ea typeface="Courgette"/>
                <a:cs typeface="Courgette"/>
                <a:sym typeface="Courgette"/>
              </a:rPr>
              <a:t>oposed Amendment #7</a:t>
            </a:r>
          </a:p>
        </p:txBody>
      </p:sp>
      <p:sp>
        <p:nvSpPr>
          <p:cNvPr id="6" name="TextBox 6"/>
          <p:cNvSpPr txBox="1"/>
          <p:nvPr/>
        </p:nvSpPr>
        <p:spPr>
          <a:xfrm>
            <a:off x="6307972" y="4181561"/>
            <a:ext cx="12472254" cy="2434445"/>
          </a:xfrm>
          <a:prstGeom prst="rect">
            <a:avLst/>
          </a:prstGeom>
        </p:spPr>
        <p:txBody>
          <a:bodyPr lIns="0" tIns="0" rIns="0" bIns="0" rtlCol="0" anchor="t">
            <a:spAutoFit/>
          </a:bodyPr>
          <a:lstStyle/>
          <a:p>
            <a:pPr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Part XVII: Finance</a:t>
            </a:r>
          </a:p>
          <a:p>
            <a:pPr algn="ctr">
              <a:lnSpc>
                <a:spcPts val="6511"/>
              </a:lnSpc>
              <a:spcBef>
                <a:spcPct val="0"/>
              </a:spcBef>
            </a:pPr>
            <a:endParaRPr lang="en-US" sz="4651" b="1" i="1" u="none" strike="noStrike">
              <a:solidFill>
                <a:srgbClr val="004AAD"/>
              </a:solidFill>
              <a:latin typeface="Garet Bold Italics"/>
              <a:ea typeface="Garet Bold Italics"/>
              <a:cs typeface="Garet Bold Italics"/>
              <a:sym typeface="Garet Bold Italics"/>
            </a:endParaRPr>
          </a:p>
          <a:p>
            <a:pPr marL="0" lvl="1" indent="0"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Section 2: Financial Projects</a:t>
            </a:r>
          </a:p>
        </p:txBody>
      </p:sp>
      <p:sp>
        <p:nvSpPr>
          <p:cNvPr id="7" name="Freeform 7"/>
          <p:cNvSpPr/>
          <p:nvPr/>
        </p:nvSpPr>
        <p:spPr>
          <a:xfrm>
            <a:off x="373210" y="1028700"/>
            <a:ext cx="6920599" cy="6920599"/>
          </a:xfrm>
          <a:custGeom>
            <a:avLst/>
            <a:gdLst/>
            <a:ahLst/>
            <a:cxnLst/>
            <a:rect l="l" t="t" r="r" b="b"/>
            <a:pathLst>
              <a:path w="6920599" h="6920599">
                <a:moveTo>
                  <a:pt x="0" y="0"/>
                </a:moveTo>
                <a:lnTo>
                  <a:pt x="6920599" y="0"/>
                </a:lnTo>
                <a:lnTo>
                  <a:pt x="6920599" y="6920599"/>
                </a:lnTo>
                <a:lnTo>
                  <a:pt x="0" y="692059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875033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048998" y="513984"/>
            <a:ext cx="8990202" cy="2819363"/>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Pr</a:t>
            </a:r>
            <a:r>
              <a:rPr lang="en-US" sz="9260" i="1" u="none" strike="noStrike">
                <a:solidFill>
                  <a:srgbClr val="004AAD"/>
                </a:solidFill>
                <a:latin typeface="Courgette"/>
                <a:ea typeface="Courgette"/>
                <a:cs typeface="Courgette"/>
                <a:sym typeface="Courgette"/>
              </a:rPr>
              <a:t>oposed Amendment #8</a:t>
            </a:r>
          </a:p>
        </p:txBody>
      </p:sp>
      <p:sp>
        <p:nvSpPr>
          <p:cNvPr id="6" name="TextBox 6"/>
          <p:cNvSpPr txBox="1"/>
          <p:nvPr/>
        </p:nvSpPr>
        <p:spPr>
          <a:xfrm>
            <a:off x="6307972" y="4181561"/>
            <a:ext cx="12472254" cy="1615332"/>
          </a:xfrm>
          <a:prstGeom prst="rect">
            <a:avLst/>
          </a:prstGeom>
        </p:spPr>
        <p:txBody>
          <a:bodyPr lIns="0" tIns="0" rIns="0" bIns="0" rtlCol="0" anchor="t">
            <a:spAutoFit/>
          </a:bodyPr>
          <a:lstStyle/>
          <a:p>
            <a:pPr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Part XX: Amendment of </a:t>
            </a:r>
          </a:p>
          <a:p>
            <a:pPr marL="0" lvl="1" indent="0"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Constitution &amp; Bylaws</a:t>
            </a:r>
          </a:p>
        </p:txBody>
      </p:sp>
      <p:sp>
        <p:nvSpPr>
          <p:cNvPr id="7" name="Freeform 7"/>
          <p:cNvSpPr/>
          <p:nvPr/>
        </p:nvSpPr>
        <p:spPr>
          <a:xfrm>
            <a:off x="373210" y="1028700"/>
            <a:ext cx="6920599" cy="6920599"/>
          </a:xfrm>
          <a:custGeom>
            <a:avLst/>
            <a:gdLst/>
            <a:ahLst/>
            <a:cxnLst/>
            <a:rect l="l" t="t" r="r" b="b"/>
            <a:pathLst>
              <a:path w="6920599" h="6920599">
                <a:moveTo>
                  <a:pt x="0" y="0"/>
                </a:moveTo>
                <a:lnTo>
                  <a:pt x="6920599" y="0"/>
                </a:lnTo>
                <a:lnTo>
                  <a:pt x="6920599" y="6920599"/>
                </a:lnTo>
                <a:lnTo>
                  <a:pt x="0" y="692059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875033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048998" y="513984"/>
            <a:ext cx="8990202" cy="2819363"/>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Pr</a:t>
            </a:r>
            <a:r>
              <a:rPr lang="en-US" sz="9260" i="1" u="none" strike="noStrike">
                <a:solidFill>
                  <a:srgbClr val="004AAD"/>
                </a:solidFill>
                <a:latin typeface="Courgette"/>
                <a:ea typeface="Courgette"/>
                <a:cs typeface="Courgette"/>
                <a:sym typeface="Courgette"/>
              </a:rPr>
              <a:t>oposed Amendment #9</a:t>
            </a:r>
          </a:p>
        </p:txBody>
      </p:sp>
      <p:sp>
        <p:nvSpPr>
          <p:cNvPr id="6" name="TextBox 6"/>
          <p:cNvSpPr txBox="1"/>
          <p:nvPr/>
        </p:nvSpPr>
        <p:spPr>
          <a:xfrm>
            <a:off x="6307972" y="4181561"/>
            <a:ext cx="12472254" cy="3253558"/>
          </a:xfrm>
          <a:prstGeom prst="rect">
            <a:avLst/>
          </a:prstGeom>
        </p:spPr>
        <p:txBody>
          <a:bodyPr lIns="0" tIns="0" rIns="0" bIns="0" rtlCol="0" anchor="t">
            <a:spAutoFit/>
          </a:bodyPr>
          <a:lstStyle/>
          <a:p>
            <a:pPr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Part XI: Officers</a:t>
            </a:r>
          </a:p>
          <a:p>
            <a:pPr algn="ctr">
              <a:lnSpc>
                <a:spcPts val="6511"/>
              </a:lnSpc>
              <a:spcBef>
                <a:spcPct val="0"/>
              </a:spcBef>
            </a:pPr>
            <a:endParaRPr lang="en-US" sz="4651" b="1" i="1" u="none" strike="noStrike">
              <a:solidFill>
                <a:srgbClr val="004AAD"/>
              </a:solidFill>
              <a:latin typeface="Garet Bold Italics"/>
              <a:ea typeface="Garet Bold Italics"/>
              <a:cs typeface="Garet Bold Italics"/>
              <a:sym typeface="Garet Bold Italics"/>
            </a:endParaRPr>
          </a:p>
          <a:p>
            <a:pPr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Section 4: Vacancies </a:t>
            </a:r>
          </a:p>
          <a:p>
            <a:pPr marL="0" lvl="1" indent="0"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at Any Level of the League</a:t>
            </a:r>
          </a:p>
        </p:txBody>
      </p:sp>
      <p:sp>
        <p:nvSpPr>
          <p:cNvPr id="7" name="Freeform 7"/>
          <p:cNvSpPr/>
          <p:nvPr/>
        </p:nvSpPr>
        <p:spPr>
          <a:xfrm>
            <a:off x="373210" y="1028700"/>
            <a:ext cx="6920599" cy="6920599"/>
          </a:xfrm>
          <a:custGeom>
            <a:avLst/>
            <a:gdLst/>
            <a:ahLst/>
            <a:cxnLst/>
            <a:rect l="l" t="t" r="r" b="b"/>
            <a:pathLst>
              <a:path w="6920599" h="6920599">
                <a:moveTo>
                  <a:pt x="0" y="0"/>
                </a:moveTo>
                <a:lnTo>
                  <a:pt x="6920599" y="0"/>
                </a:lnTo>
                <a:lnTo>
                  <a:pt x="6920599" y="6920599"/>
                </a:lnTo>
                <a:lnTo>
                  <a:pt x="0" y="692059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875033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048998" y="513984"/>
            <a:ext cx="8990202" cy="2819363"/>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Pr</a:t>
            </a:r>
            <a:r>
              <a:rPr lang="en-US" sz="9260" i="1" u="none" strike="noStrike">
                <a:solidFill>
                  <a:srgbClr val="004AAD"/>
                </a:solidFill>
                <a:latin typeface="Courgette"/>
                <a:ea typeface="Courgette"/>
                <a:cs typeface="Courgette"/>
                <a:sym typeface="Courgette"/>
              </a:rPr>
              <a:t>oposed Amendment #10</a:t>
            </a:r>
          </a:p>
        </p:txBody>
      </p:sp>
      <p:sp>
        <p:nvSpPr>
          <p:cNvPr id="6" name="TextBox 6"/>
          <p:cNvSpPr txBox="1"/>
          <p:nvPr/>
        </p:nvSpPr>
        <p:spPr>
          <a:xfrm>
            <a:off x="7178485" y="4067261"/>
            <a:ext cx="10731228" cy="3253558"/>
          </a:xfrm>
          <a:prstGeom prst="rect">
            <a:avLst/>
          </a:prstGeom>
        </p:spPr>
        <p:txBody>
          <a:bodyPr lIns="0" tIns="0" rIns="0" bIns="0" rtlCol="0" anchor="t">
            <a:spAutoFit/>
          </a:bodyPr>
          <a:lstStyle/>
          <a:p>
            <a:pPr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Part XVI: Eligibility, Nominations </a:t>
            </a:r>
          </a:p>
          <a:p>
            <a:pPr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&amp; Elections</a:t>
            </a:r>
          </a:p>
          <a:p>
            <a:pPr algn="ctr">
              <a:lnSpc>
                <a:spcPts val="6511"/>
              </a:lnSpc>
              <a:spcBef>
                <a:spcPct val="0"/>
              </a:spcBef>
            </a:pPr>
            <a:endParaRPr lang="en-US" sz="4651" b="1" i="1" u="none" strike="noStrike">
              <a:solidFill>
                <a:srgbClr val="004AAD"/>
              </a:solidFill>
              <a:latin typeface="Garet Bold Italics"/>
              <a:ea typeface="Garet Bold Italics"/>
              <a:cs typeface="Garet Bold Italics"/>
              <a:sym typeface="Garet Bold Italics"/>
            </a:endParaRPr>
          </a:p>
          <a:p>
            <a:pPr marL="0" lvl="1" indent="0" algn="ctr">
              <a:lnSpc>
                <a:spcPts val="6511"/>
              </a:lnSpc>
              <a:spcBef>
                <a:spcPct val="0"/>
              </a:spcBef>
            </a:pPr>
            <a:r>
              <a:rPr lang="en-US" sz="4651" b="1" i="1" u="none" strike="noStrike">
                <a:solidFill>
                  <a:srgbClr val="004AAD"/>
                </a:solidFill>
                <a:latin typeface="Garet Bold Italics"/>
                <a:ea typeface="Garet Bold Italics"/>
                <a:cs typeface="Garet Bold Italics"/>
                <a:sym typeface="Garet Bold Italics"/>
              </a:rPr>
              <a:t>Section 5: Election of Officers</a:t>
            </a:r>
          </a:p>
        </p:txBody>
      </p:sp>
      <p:sp>
        <p:nvSpPr>
          <p:cNvPr id="7" name="Freeform 7"/>
          <p:cNvSpPr/>
          <p:nvPr/>
        </p:nvSpPr>
        <p:spPr>
          <a:xfrm>
            <a:off x="373210" y="1028700"/>
            <a:ext cx="6920599" cy="6920599"/>
          </a:xfrm>
          <a:custGeom>
            <a:avLst/>
            <a:gdLst/>
            <a:ahLst/>
            <a:cxnLst/>
            <a:rect l="l" t="t" r="r" b="b"/>
            <a:pathLst>
              <a:path w="6920599" h="6920599">
                <a:moveTo>
                  <a:pt x="0" y="0"/>
                </a:moveTo>
                <a:lnTo>
                  <a:pt x="6920599" y="0"/>
                </a:lnTo>
                <a:lnTo>
                  <a:pt x="6920599" y="6920599"/>
                </a:lnTo>
                <a:lnTo>
                  <a:pt x="0" y="692059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875033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112519" y="566000"/>
            <a:ext cx="14062963" cy="1409681"/>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Pr</a:t>
            </a:r>
            <a:r>
              <a:rPr lang="en-US" sz="9260" i="1" u="none" strike="noStrike">
                <a:solidFill>
                  <a:srgbClr val="004AAD"/>
                </a:solidFill>
                <a:latin typeface="Courgette"/>
                <a:ea typeface="Courgette"/>
                <a:cs typeface="Courgette"/>
                <a:sym typeface="Courgette"/>
              </a:rPr>
              <a:t>ocedures at Parish Level</a:t>
            </a:r>
          </a:p>
        </p:txBody>
      </p:sp>
      <p:sp>
        <p:nvSpPr>
          <p:cNvPr id="6" name="TextBox 6"/>
          <p:cNvSpPr txBox="1"/>
          <p:nvPr/>
        </p:nvSpPr>
        <p:spPr>
          <a:xfrm>
            <a:off x="1934596" y="1984473"/>
            <a:ext cx="14418807" cy="5940597"/>
          </a:xfrm>
          <a:prstGeom prst="rect">
            <a:avLst/>
          </a:prstGeom>
        </p:spPr>
        <p:txBody>
          <a:bodyPr lIns="0" tIns="0" rIns="0" bIns="0" rtlCol="0" anchor="t">
            <a:spAutoFit/>
          </a:bodyPr>
          <a:lstStyle/>
          <a:p>
            <a:pPr marL="604518" lvl="1" indent="-302259" algn="l">
              <a:lnSpc>
                <a:spcPts val="5935"/>
              </a:lnSpc>
              <a:buFont typeface="Arial"/>
              <a:buChar char="•"/>
            </a:pPr>
            <a:r>
              <a:rPr lang="en-US" sz="2799" b="1" i="1" dirty="0">
                <a:solidFill>
                  <a:srgbClr val="004AAD"/>
                </a:solidFill>
                <a:latin typeface="Garet Bold Italics"/>
                <a:ea typeface="Garet Bold Italics"/>
                <a:cs typeface="Garet Bold Italics"/>
                <a:sym typeface="Garet Bold Italics"/>
              </a:rPr>
              <a:t>Held at </a:t>
            </a:r>
            <a:r>
              <a:rPr lang="en-US" sz="2799" b="1" i="1" u="none" strike="noStrike" dirty="0">
                <a:solidFill>
                  <a:srgbClr val="004AAD"/>
                </a:solidFill>
                <a:latin typeface="Garet Bold Italics"/>
                <a:ea typeface="Garet Bold Italics"/>
                <a:cs typeface="Garet Bold Italics"/>
                <a:sym typeface="Garet Bold Italics"/>
              </a:rPr>
              <a:t>a regular CWL meeting 30 days before the diocesan convention</a:t>
            </a:r>
          </a:p>
          <a:p>
            <a:pPr marL="604518" lvl="1" indent="-302259" algn="l">
              <a:lnSpc>
                <a:spcPts val="5935"/>
              </a:lnSpc>
              <a:buFont typeface="Arial"/>
              <a:buChar char="•"/>
            </a:pPr>
            <a:r>
              <a:rPr lang="en-US" sz="2799" b="1" i="1" u="none" strike="noStrike" dirty="0">
                <a:solidFill>
                  <a:srgbClr val="004AAD"/>
                </a:solidFill>
                <a:latin typeface="Garet Bold Italics"/>
                <a:ea typeface="Garet Bold Italics"/>
                <a:cs typeface="Garet Bold Italics"/>
                <a:sym typeface="Garet Bold Italics"/>
              </a:rPr>
              <a:t>Count the number of members in attendance. </a:t>
            </a:r>
          </a:p>
          <a:p>
            <a:pPr marL="604518" lvl="1" indent="-302259" algn="l">
              <a:lnSpc>
                <a:spcPts val="5935"/>
              </a:lnSpc>
              <a:buFont typeface="Arial"/>
              <a:buChar char="•"/>
            </a:pPr>
            <a:r>
              <a:rPr lang="en-US" sz="2799" b="1" i="1" u="none" strike="noStrike" dirty="0">
                <a:solidFill>
                  <a:srgbClr val="004AAD"/>
                </a:solidFill>
                <a:latin typeface="Garet Bold Italics"/>
                <a:ea typeface="Garet Bold Italics"/>
                <a:cs typeface="Garet Bold Italics"/>
                <a:sym typeface="Garet Bold Italics"/>
              </a:rPr>
              <a:t>Calculate what the number of yes votes are required for </a:t>
            </a:r>
            <a:r>
              <a:rPr lang="en-US" sz="2799" b="1" i="1" u="none" strike="noStrike" dirty="0" err="1">
                <a:solidFill>
                  <a:srgbClr val="004AAD"/>
                </a:solidFill>
                <a:latin typeface="Garet Bold Italics"/>
                <a:ea typeface="Garet Bold Italics"/>
                <a:cs typeface="Garet Bold Italics"/>
                <a:sym typeface="Garet Bold Italics"/>
              </a:rPr>
              <a:t>morethan</a:t>
            </a:r>
            <a:r>
              <a:rPr lang="en-US" sz="2799" b="1" i="1" u="none" strike="noStrike" dirty="0">
                <a:solidFill>
                  <a:srgbClr val="004AAD"/>
                </a:solidFill>
                <a:latin typeface="Garet Bold Italics"/>
                <a:ea typeface="Garet Bold Italics"/>
                <a:cs typeface="Garet Bold Italics"/>
                <a:sym typeface="Garet Bold Italics"/>
              </a:rPr>
              <a:t> 2/3 </a:t>
            </a:r>
          </a:p>
          <a:p>
            <a:pPr marL="604518" lvl="1" indent="-302259" algn="l">
              <a:lnSpc>
                <a:spcPts val="5935"/>
              </a:lnSpc>
              <a:buFont typeface="Arial"/>
              <a:buChar char="•"/>
            </a:pPr>
            <a:r>
              <a:rPr lang="en-US" sz="2799" b="1" i="1" u="none" strike="noStrike" dirty="0">
                <a:solidFill>
                  <a:srgbClr val="004AAD"/>
                </a:solidFill>
                <a:latin typeface="Garet Bold Italics"/>
                <a:ea typeface="Garet Bold Italics"/>
                <a:cs typeface="Garet Bold Italics"/>
                <a:sym typeface="Garet Bold Italics"/>
              </a:rPr>
              <a:t>Team: </a:t>
            </a:r>
            <a:r>
              <a:rPr lang="en-US" sz="2799" b="1" i="1" u="none" strike="noStrike" dirty="0" err="1">
                <a:solidFill>
                  <a:srgbClr val="004AAD"/>
                </a:solidFill>
                <a:latin typeface="Garet Bold Italics"/>
                <a:ea typeface="Garet Bold Italics"/>
                <a:cs typeface="Garet Bold Italics"/>
                <a:sym typeface="Garet Bold Italics"/>
              </a:rPr>
              <a:t>PresidentScrutineers</a:t>
            </a:r>
            <a:r>
              <a:rPr lang="en-US" sz="2799" b="1" i="1" u="none" strike="noStrike" dirty="0">
                <a:solidFill>
                  <a:srgbClr val="004AAD"/>
                </a:solidFill>
                <a:latin typeface="Garet Bold Italics"/>
                <a:ea typeface="Garet Bold Italics"/>
                <a:cs typeface="Garet Bold Italics"/>
                <a:sym typeface="Garet Bold Italics"/>
              </a:rPr>
              <a:t> Secretary </a:t>
            </a:r>
          </a:p>
          <a:p>
            <a:pPr marL="604518" lvl="1" indent="-302259" algn="l">
              <a:lnSpc>
                <a:spcPts val="5935"/>
              </a:lnSpc>
              <a:buFont typeface="Arial"/>
              <a:buChar char="•"/>
            </a:pPr>
            <a:r>
              <a:rPr lang="en-US" sz="2799" b="1" i="1" u="none" strike="noStrike" dirty="0">
                <a:solidFill>
                  <a:srgbClr val="004AAD"/>
                </a:solidFill>
                <a:latin typeface="Garet Bold Italics"/>
                <a:ea typeface="Garet Bold Italics"/>
                <a:cs typeface="Garet Bold Italics"/>
                <a:sym typeface="Garet Bold Italics"/>
              </a:rPr>
              <a:t>Deal with each amendment separately. Allow for discussion. Take the vote.</a:t>
            </a:r>
          </a:p>
          <a:p>
            <a:pPr marL="604518" lvl="1" indent="-302259" algn="l">
              <a:lnSpc>
                <a:spcPts val="5935"/>
              </a:lnSpc>
              <a:buFont typeface="Arial"/>
              <a:buChar char="•"/>
            </a:pPr>
            <a:r>
              <a:rPr lang="en-US" sz="2799" b="1" i="1" u="none" strike="noStrike" dirty="0">
                <a:solidFill>
                  <a:srgbClr val="004AAD"/>
                </a:solidFill>
                <a:latin typeface="Garet Bold Italics"/>
                <a:ea typeface="Garet Bold Italics"/>
                <a:cs typeface="Garet Bold Italics"/>
                <a:sym typeface="Garet Bold Italics"/>
              </a:rPr>
              <a:t>Every parish CWL member can vote, including the president.</a:t>
            </a:r>
          </a:p>
          <a:p>
            <a:pPr marL="604518" lvl="1" indent="-302259" algn="l">
              <a:lnSpc>
                <a:spcPts val="5935"/>
              </a:lnSpc>
              <a:buFont typeface="Arial"/>
              <a:buChar char="•"/>
            </a:pPr>
            <a:r>
              <a:rPr lang="en-US" sz="2799" b="1" i="1" u="none" strike="noStrike" dirty="0">
                <a:solidFill>
                  <a:srgbClr val="004AAD"/>
                </a:solidFill>
                <a:latin typeface="Garet Bold Italics"/>
                <a:ea typeface="Garet Bold Italics"/>
                <a:cs typeface="Garet Bold Italics"/>
                <a:sym typeface="Garet Bold Italics"/>
              </a:rPr>
              <a:t>Count the Vote: 2/3 of the members voted in favour, it is a yes vote.</a:t>
            </a:r>
          </a:p>
          <a:p>
            <a:pPr marL="604518" lvl="1" indent="-302259" algn="l">
              <a:lnSpc>
                <a:spcPts val="5935"/>
              </a:lnSpc>
              <a:buFont typeface="Arial"/>
              <a:buChar char="•"/>
            </a:pPr>
            <a:r>
              <a:rPr lang="en-US" sz="2799" b="1" i="1" u="none" strike="noStrike" dirty="0">
                <a:solidFill>
                  <a:srgbClr val="004AAD"/>
                </a:solidFill>
                <a:latin typeface="Garet Bold Italics"/>
                <a:ea typeface="Garet Bold Italics"/>
                <a:cs typeface="Garet Bold Italics"/>
                <a:sym typeface="Garet Bold Italics"/>
              </a:rPr>
              <a:t>If less than 2/3 voted in favour, it is a no vote.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aphicFrame>
        <p:nvGraphicFramePr>
          <p:cNvPr id="2" name="Object 2"/>
          <p:cNvGraphicFramePr/>
          <p:nvPr>
            <p:extLst>
              <p:ext uri="{D42A27DB-BD31-4B8C-83A1-F6EECF244321}">
                <p14:modId xmlns:p14="http://schemas.microsoft.com/office/powerpoint/2010/main" val="4222549523"/>
              </p:ext>
            </p:extLst>
          </p:nvPr>
        </p:nvGraphicFramePr>
        <p:xfrm>
          <a:off x="890920" y="1651399"/>
          <a:ext cx="17373600" cy="8725318"/>
        </p:xfrm>
        <a:graphic>
          <a:graphicData uri="http://schemas.openxmlformats.org/presentationml/2006/ole">
            <mc:AlternateContent xmlns:mc="http://schemas.openxmlformats.org/markup-compatibility/2006">
              <mc:Choice xmlns:v="urn:schemas-microsoft-com:vml" Requires="v">
                <p:oleObj name="Worksheet" r:id="rId3" imgW="15836900" imgH="9715500" progId="Excel.Sheet.12">
                  <p:embed/>
                </p:oleObj>
              </mc:Choice>
              <mc:Fallback>
                <p:oleObj name="Worksheet" r:id="rId3" imgW="15836900" imgH="9715500" progId="Excel.Sheet.12">
                  <p:embed/>
                  <p:pic>
                    <p:nvPicPr>
                      <p:cNvPr id="2" name="Object 2"/>
                      <p:cNvPicPr/>
                      <p:nvPr/>
                    </p:nvPicPr>
                    <p:blipFill>
                      <a:blip r:embed="rId4"/>
                      <a:stretch>
                        <a:fillRect/>
                      </a:stretch>
                    </p:blipFill>
                    <p:spPr>
                      <a:xfrm>
                        <a:off x="890920" y="1651399"/>
                        <a:ext cx="17373600" cy="8725318"/>
                      </a:xfrm>
                      <a:prstGeom prst="rect">
                        <a:avLst/>
                      </a:prstGeom>
                    </p:spPr>
                  </p:pic>
                </p:oleObj>
              </mc:Fallback>
            </mc:AlternateContent>
          </a:graphicData>
        </a:graphic>
      </p:graphicFrame>
      <p:sp>
        <p:nvSpPr>
          <p:cNvPr id="3" name="TextBox 3"/>
          <p:cNvSpPr txBox="1"/>
          <p:nvPr/>
        </p:nvSpPr>
        <p:spPr>
          <a:xfrm>
            <a:off x="2593368" y="400087"/>
            <a:ext cx="13101264" cy="514350"/>
          </a:xfrm>
          <a:prstGeom prst="rect">
            <a:avLst/>
          </a:prstGeom>
        </p:spPr>
        <p:txBody>
          <a:bodyPr lIns="0" tIns="0" rIns="0" bIns="0" rtlCol="0" anchor="t">
            <a:spAutoFit/>
          </a:bodyPr>
          <a:lstStyle/>
          <a:p>
            <a:pPr marL="0" lvl="1" indent="0" algn="ctr">
              <a:lnSpc>
                <a:spcPts val="4199"/>
              </a:lnSpc>
              <a:spcBef>
                <a:spcPct val="0"/>
              </a:spcBef>
            </a:pPr>
            <a:r>
              <a:rPr lang="en-US" sz="3499" i="1">
                <a:solidFill>
                  <a:srgbClr val="004AAD"/>
                </a:solidFill>
                <a:latin typeface="Courgette"/>
                <a:ea typeface="Courgette"/>
                <a:cs typeface="Courgette"/>
                <a:sym typeface="Courgette"/>
              </a:rPr>
              <a:t>Constitution &amp; Bylaws Proposed Amendment Vote Record Form</a:t>
            </a:r>
          </a:p>
        </p:txBody>
      </p:sp>
      <p:sp>
        <p:nvSpPr>
          <p:cNvPr id="4" name="TextBox 4"/>
          <p:cNvSpPr txBox="1"/>
          <p:nvPr/>
        </p:nvSpPr>
        <p:spPr>
          <a:xfrm>
            <a:off x="4271655" y="781050"/>
            <a:ext cx="9744690" cy="590168"/>
          </a:xfrm>
          <a:prstGeom prst="rect">
            <a:avLst/>
          </a:prstGeom>
        </p:spPr>
        <p:txBody>
          <a:bodyPr lIns="0" tIns="0" rIns="0" bIns="0" rtlCol="0" anchor="t">
            <a:spAutoFit/>
          </a:bodyPr>
          <a:lstStyle/>
          <a:p>
            <a:pPr algn="ctr">
              <a:lnSpc>
                <a:spcPts val="5313"/>
              </a:lnSpc>
            </a:pPr>
            <a:r>
              <a:rPr lang="en-US" sz="2300" b="1" i="1">
                <a:solidFill>
                  <a:srgbClr val="004AAD"/>
                </a:solidFill>
                <a:latin typeface="Garet Bold Italics"/>
                <a:ea typeface="Garet Bold Italics"/>
                <a:cs typeface="Garet Bold Italics"/>
                <a:sym typeface="Garet Bold Italics"/>
              </a:rPr>
              <a:t>RE</a:t>
            </a:r>
            <a:r>
              <a:rPr lang="en-US" sz="2300" b="1" i="1" u="none" strike="noStrike">
                <a:solidFill>
                  <a:srgbClr val="004AAD"/>
                </a:solidFill>
                <a:latin typeface="Garet Bold Italics"/>
                <a:ea typeface="Garet Bold Italics"/>
                <a:cs typeface="Garet Bold Italics"/>
                <a:sym typeface="Garet Bold Italics"/>
              </a:rPr>
              <a:t>CORD OF PROVINCIAL VOTES ON PROPOSALS 2026 </a:t>
            </a:r>
          </a:p>
        </p:txBody>
      </p:sp>
      <p:sp>
        <p:nvSpPr>
          <p:cNvPr id="5" name="TextBox 5"/>
          <p:cNvSpPr txBox="1"/>
          <p:nvPr/>
        </p:nvSpPr>
        <p:spPr>
          <a:xfrm>
            <a:off x="4067840" y="1619161"/>
            <a:ext cx="11019760" cy="950901"/>
          </a:xfrm>
          <a:prstGeom prst="rect">
            <a:avLst/>
          </a:prstGeom>
        </p:spPr>
        <p:txBody>
          <a:bodyPr wrap="square" lIns="0" tIns="0" rIns="0" bIns="0" rtlCol="0" anchor="t">
            <a:spAutoFit/>
          </a:bodyPr>
          <a:lstStyle/>
          <a:p>
            <a:pPr algn="l">
              <a:lnSpc>
                <a:spcPts val="2520"/>
              </a:lnSpc>
              <a:spcBef>
                <a:spcPct val="0"/>
              </a:spcBef>
            </a:pPr>
            <a:r>
              <a:rPr lang="en-US" sz="1800" b="1" i="1" dirty="0">
                <a:solidFill>
                  <a:srgbClr val="004AAD"/>
                </a:solidFill>
                <a:latin typeface="Garet Bold Italics"/>
                <a:ea typeface="Garet Bold Italics"/>
                <a:cs typeface="Garet Bold Italics"/>
                <a:sym typeface="Garet Bold Italics"/>
              </a:rPr>
              <a:t>Name of Council: _________________________________________</a:t>
            </a:r>
          </a:p>
          <a:p>
            <a:pPr algn="l">
              <a:lnSpc>
                <a:spcPts val="2520"/>
              </a:lnSpc>
              <a:spcBef>
                <a:spcPct val="0"/>
              </a:spcBef>
            </a:pPr>
            <a:r>
              <a:rPr lang="en-US" sz="1800" b="1" i="1" dirty="0">
                <a:solidFill>
                  <a:srgbClr val="004AAD"/>
                </a:solidFill>
                <a:latin typeface="Garet Bold Italics"/>
                <a:ea typeface="Garet Bold Italics"/>
                <a:cs typeface="Garet Bold Italics"/>
                <a:sym typeface="Garet Bold Italics"/>
              </a:rPr>
              <a:t>Date of meeting: _________________________________________</a:t>
            </a:r>
          </a:p>
          <a:p>
            <a:pPr algn="l">
              <a:lnSpc>
                <a:spcPts val="2520"/>
              </a:lnSpc>
              <a:spcBef>
                <a:spcPct val="0"/>
              </a:spcBef>
            </a:pPr>
            <a:r>
              <a:rPr lang="en-US" sz="1800" b="1" i="1" dirty="0">
                <a:solidFill>
                  <a:srgbClr val="004AAD"/>
                </a:solidFill>
                <a:latin typeface="Garet Bold Italics"/>
                <a:ea typeface="Garet Bold Italics"/>
                <a:cs typeface="Garet Bold Italics"/>
                <a:sym typeface="Garet Bold Italics"/>
              </a:rPr>
              <a:t>Number of voting delegates present: _________________Number of votes needed for 2/3*: </a:t>
            </a:r>
          </a:p>
        </p:txBody>
      </p:sp>
      <p:sp>
        <p:nvSpPr>
          <p:cNvPr id="6" name="TextBox 6"/>
          <p:cNvSpPr txBox="1"/>
          <p:nvPr/>
        </p:nvSpPr>
        <p:spPr>
          <a:xfrm>
            <a:off x="257123" y="9246264"/>
            <a:ext cx="17773753" cy="259686"/>
          </a:xfrm>
          <a:prstGeom prst="rect">
            <a:avLst/>
          </a:prstGeom>
        </p:spPr>
        <p:txBody>
          <a:bodyPr wrap="square" lIns="0" tIns="0" rIns="0" bIns="0" rtlCol="0" anchor="t">
            <a:spAutoFit/>
          </a:bodyPr>
          <a:lstStyle/>
          <a:p>
            <a:pPr algn="ctr">
              <a:lnSpc>
                <a:spcPts val="2099"/>
              </a:lnSpc>
              <a:spcBef>
                <a:spcPct val="0"/>
              </a:spcBef>
            </a:pPr>
            <a:r>
              <a:rPr lang="en-US" sz="1499" b="1" i="1" dirty="0">
                <a:solidFill>
                  <a:srgbClr val="004AAD"/>
                </a:solidFill>
                <a:latin typeface="Garet Bold Italics"/>
                <a:ea typeface="Garet Bold Italics"/>
                <a:cs typeface="Garet Bold Italics"/>
                <a:sym typeface="Garet Bold Italics"/>
              </a:rPr>
              <a:t>*Number of voting delegates present for the votes x 2/3 or number of voting delegates present for the votes x .667 or number of voting delegates present for the votes x 66.7%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7674324"/>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297418" y="2111213"/>
            <a:ext cx="4826645" cy="5796189"/>
          </a:xfrm>
          <a:custGeom>
            <a:avLst/>
            <a:gdLst/>
            <a:ahLst/>
            <a:cxnLst/>
            <a:rect l="l" t="t" r="r" b="b"/>
            <a:pathLst>
              <a:path w="4826645" h="5796189">
                <a:moveTo>
                  <a:pt x="0" y="0"/>
                </a:moveTo>
                <a:lnTo>
                  <a:pt x="4826645" y="0"/>
                </a:lnTo>
                <a:lnTo>
                  <a:pt x="4826645" y="5796189"/>
                </a:lnTo>
                <a:lnTo>
                  <a:pt x="0" y="57961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2112519" y="595163"/>
            <a:ext cx="14062963" cy="1409681"/>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Additional Copies</a:t>
            </a:r>
          </a:p>
        </p:txBody>
      </p:sp>
      <p:sp>
        <p:nvSpPr>
          <p:cNvPr id="7" name="TextBox 7"/>
          <p:cNvSpPr txBox="1"/>
          <p:nvPr/>
        </p:nvSpPr>
        <p:spPr>
          <a:xfrm>
            <a:off x="2841751" y="2484619"/>
            <a:ext cx="8765767" cy="3410321"/>
          </a:xfrm>
          <a:prstGeom prst="rect">
            <a:avLst/>
          </a:prstGeom>
        </p:spPr>
        <p:txBody>
          <a:bodyPr lIns="0" tIns="0" rIns="0" bIns="0" rtlCol="0" anchor="t">
            <a:spAutoFit/>
          </a:bodyPr>
          <a:lstStyle/>
          <a:p>
            <a:pPr marL="949949" lvl="1" indent="-474975" algn="l">
              <a:lnSpc>
                <a:spcPts val="9327"/>
              </a:lnSpc>
              <a:buFont typeface="Arial"/>
              <a:buChar char="•"/>
            </a:pPr>
            <a:r>
              <a:rPr lang="en-US" sz="4399" b="1" i="1">
                <a:solidFill>
                  <a:srgbClr val="004AAD"/>
                </a:solidFill>
                <a:latin typeface="Garet Bold Italics"/>
                <a:ea typeface="Garet Bold Italics"/>
                <a:cs typeface="Garet Bold Italics"/>
                <a:sym typeface="Garet Bold Italics"/>
              </a:rPr>
              <a:t>For diocesan convention</a:t>
            </a:r>
          </a:p>
          <a:p>
            <a:pPr marL="949949" lvl="1" indent="-474975" algn="l">
              <a:lnSpc>
                <a:spcPts val="9327"/>
              </a:lnSpc>
              <a:buFont typeface="Arial"/>
              <a:buChar char="•"/>
            </a:pPr>
            <a:r>
              <a:rPr lang="en-US" sz="4399" b="1" i="1">
                <a:solidFill>
                  <a:srgbClr val="004AAD"/>
                </a:solidFill>
                <a:latin typeface="Garet Bold Italics"/>
                <a:ea typeface="Garet Bold Italics"/>
                <a:cs typeface="Garet Bold Italics"/>
                <a:sym typeface="Garet Bold Italics"/>
              </a:rPr>
              <a:t>For diocesan president</a:t>
            </a:r>
          </a:p>
          <a:p>
            <a:pPr marL="949949" lvl="1" indent="-474975" algn="l">
              <a:lnSpc>
                <a:spcPts val="9327"/>
              </a:lnSpc>
              <a:buFont typeface="Arial"/>
              <a:buChar char="•"/>
            </a:pPr>
            <a:r>
              <a:rPr lang="en-US" sz="4399" b="1" i="1">
                <a:solidFill>
                  <a:srgbClr val="004AAD"/>
                </a:solidFill>
                <a:latin typeface="Garet Bold Italics"/>
                <a:ea typeface="Garet Bold Italics"/>
                <a:cs typeface="Garet Bold Italics"/>
                <a:sym typeface="Garet Bold Italics"/>
              </a:rPr>
              <a:t>For national office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6958491" y="35884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alpha val="73725"/>
              </a:srgbClr>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074678" y="2008832"/>
            <a:ext cx="6138644" cy="7919319"/>
          </a:xfrm>
          <a:custGeom>
            <a:avLst/>
            <a:gdLst/>
            <a:ahLst/>
            <a:cxnLst/>
            <a:rect l="l" t="t" r="r" b="b"/>
            <a:pathLst>
              <a:path w="6138644" h="7919319">
                <a:moveTo>
                  <a:pt x="0" y="0"/>
                </a:moveTo>
                <a:lnTo>
                  <a:pt x="6138644" y="0"/>
                </a:lnTo>
                <a:lnTo>
                  <a:pt x="6138644" y="7919319"/>
                </a:lnTo>
                <a:lnTo>
                  <a:pt x="0" y="7919319"/>
                </a:lnTo>
                <a:lnTo>
                  <a:pt x="0" y="0"/>
                </a:lnTo>
                <a:close/>
              </a:path>
            </a:pathLst>
          </a:custGeom>
          <a:blipFill>
            <a:blip r:embed="rId2"/>
            <a:stretch>
              <a:fillRect l="-3526" t="-1507" r="-1654" b="-1713"/>
            </a:stretch>
          </a:blipFill>
        </p:spPr>
        <p:txBody>
          <a:bodyPr/>
          <a:lstStyle/>
          <a:p>
            <a:endParaRPr lang="en-US"/>
          </a:p>
        </p:txBody>
      </p:sp>
      <p:sp>
        <p:nvSpPr>
          <p:cNvPr id="6" name="TextBox 6"/>
          <p:cNvSpPr txBox="1"/>
          <p:nvPr/>
        </p:nvSpPr>
        <p:spPr>
          <a:xfrm>
            <a:off x="2855670" y="446642"/>
            <a:ext cx="12576660" cy="1403971"/>
          </a:xfrm>
          <a:prstGeom prst="rect">
            <a:avLst/>
          </a:prstGeom>
        </p:spPr>
        <p:txBody>
          <a:bodyPr lIns="0" tIns="0" rIns="0" bIns="0" rtlCol="0" anchor="t">
            <a:spAutoFit/>
          </a:bodyPr>
          <a:lstStyle/>
          <a:p>
            <a:pPr marL="0" lvl="0" indent="0" algn="l">
              <a:lnSpc>
                <a:spcPts val="11112"/>
              </a:lnSpc>
              <a:spcBef>
                <a:spcPct val="0"/>
              </a:spcBef>
            </a:pPr>
            <a:r>
              <a:rPr lang="en-US" sz="9260" i="1" u="none" strike="noStrike">
                <a:solidFill>
                  <a:srgbClr val="004AAD"/>
                </a:solidFill>
                <a:latin typeface="Courgette"/>
                <a:ea typeface="Courgette"/>
                <a:cs typeface="Courgette"/>
                <a:sym typeface="Courgette"/>
              </a:rPr>
              <a:t>Welcome &amp; Introduction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7814915" y="120524"/>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862015" y="120524"/>
            <a:ext cx="8563971" cy="6273109"/>
          </a:xfrm>
          <a:custGeom>
            <a:avLst/>
            <a:gdLst/>
            <a:ahLst/>
            <a:cxnLst/>
            <a:rect l="l" t="t" r="r" b="b"/>
            <a:pathLst>
              <a:path w="8563971" h="6273109">
                <a:moveTo>
                  <a:pt x="0" y="0"/>
                </a:moveTo>
                <a:lnTo>
                  <a:pt x="8563970" y="0"/>
                </a:lnTo>
                <a:lnTo>
                  <a:pt x="8563970" y="6273108"/>
                </a:lnTo>
                <a:lnTo>
                  <a:pt x="0" y="62731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2112519" y="6976591"/>
            <a:ext cx="14062963" cy="1838344"/>
          </a:xfrm>
          <a:prstGeom prst="rect">
            <a:avLst/>
          </a:prstGeom>
        </p:spPr>
        <p:txBody>
          <a:bodyPr lIns="0" tIns="0" rIns="0" bIns="0" rtlCol="0" anchor="t">
            <a:spAutoFit/>
          </a:bodyPr>
          <a:lstStyle/>
          <a:p>
            <a:pPr marL="0" lvl="1" indent="0" algn="ctr">
              <a:lnSpc>
                <a:spcPts val="14400"/>
              </a:lnSpc>
              <a:spcBef>
                <a:spcPct val="0"/>
              </a:spcBef>
            </a:pPr>
            <a:r>
              <a:rPr lang="en-US" sz="12000" i="1">
                <a:solidFill>
                  <a:srgbClr val="004AAD"/>
                </a:solidFill>
                <a:latin typeface="Courgette"/>
                <a:ea typeface="Courgette"/>
                <a:cs typeface="Courgette"/>
                <a:sym typeface="Courgette"/>
              </a:rPr>
              <a:t>Questions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sp>
        <p:nvSpPr>
          <p:cNvPr id="2" name="Freeform 2"/>
          <p:cNvSpPr/>
          <p:nvPr/>
        </p:nvSpPr>
        <p:spPr>
          <a:xfrm>
            <a:off x="5902706" y="1654092"/>
            <a:ext cx="6482587" cy="7604208"/>
          </a:xfrm>
          <a:custGeom>
            <a:avLst/>
            <a:gdLst/>
            <a:ahLst/>
            <a:cxnLst/>
            <a:rect l="l" t="t" r="r" b="b"/>
            <a:pathLst>
              <a:path w="6482587" h="7604208">
                <a:moveTo>
                  <a:pt x="0" y="0"/>
                </a:moveTo>
                <a:lnTo>
                  <a:pt x="6482588" y="0"/>
                </a:lnTo>
                <a:lnTo>
                  <a:pt x="6482588" y="7604208"/>
                </a:lnTo>
                <a:lnTo>
                  <a:pt x="0" y="7604208"/>
                </a:lnTo>
                <a:lnTo>
                  <a:pt x="0" y="0"/>
                </a:lnTo>
                <a:close/>
              </a:path>
            </a:pathLst>
          </a:custGeom>
          <a:blipFill>
            <a:blip r:embed="rId3">
              <a:alphaModFix amt="1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906096" y="3045916"/>
            <a:ext cx="16475807" cy="4687211"/>
          </a:xfrm>
          <a:prstGeom prst="rect">
            <a:avLst/>
          </a:prstGeom>
        </p:spPr>
        <p:txBody>
          <a:bodyPr lIns="0" tIns="0" rIns="0" bIns="0" rtlCol="0" anchor="t">
            <a:spAutoFit/>
          </a:bodyPr>
          <a:lstStyle/>
          <a:p>
            <a:pPr marL="0" lvl="1" indent="0" algn="ctr">
              <a:lnSpc>
                <a:spcPts val="4703"/>
              </a:lnSpc>
              <a:spcBef>
                <a:spcPct val="0"/>
              </a:spcBef>
            </a:pPr>
            <a:r>
              <a:rPr lang="en-US" sz="2799" b="1" i="1" u="none" strike="noStrike">
                <a:solidFill>
                  <a:srgbClr val="004AAD"/>
                </a:solidFill>
                <a:latin typeface="Garet Bold Italics"/>
                <a:ea typeface="Garet Bold Italics"/>
                <a:cs typeface="Garet Bold Italics"/>
                <a:sym typeface="Garet Bold Italics"/>
              </a:rPr>
              <a:t>As we close this meeting, Lord, we thank you for our sisters in the League.</a:t>
            </a:r>
          </a:p>
          <a:p>
            <a:pPr marL="0" lvl="1" indent="0" algn="ctr">
              <a:lnSpc>
                <a:spcPts val="4703"/>
              </a:lnSpc>
              <a:spcBef>
                <a:spcPct val="0"/>
              </a:spcBef>
            </a:pPr>
            <a:r>
              <a:rPr lang="en-US" sz="2799" b="1" i="1" u="none" strike="noStrike">
                <a:solidFill>
                  <a:srgbClr val="004AAD"/>
                </a:solidFill>
                <a:latin typeface="Garet Bold Italics"/>
                <a:ea typeface="Garet Bold Italics"/>
                <a:cs typeface="Garet Bold Italics"/>
                <a:sym typeface="Garet Bold Italics"/>
              </a:rPr>
              <a:t>Bless each person gathered here today, who gives her time and talent in your ministry.</a:t>
            </a:r>
          </a:p>
          <a:p>
            <a:pPr marL="0" lvl="1" indent="0" algn="ctr">
              <a:lnSpc>
                <a:spcPts val="4703"/>
              </a:lnSpc>
              <a:spcBef>
                <a:spcPct val="0"/>
              </a:spcBef>
            </a:pPr>
            <a:r>
              <a:rPr lang="en-US" sz="2799" b="1" i="1" u="none" strike="noStrike">
                <a:solidFill>
                  <a:srgbClr val="004AAD"/>
                </a:solidFill>
                <a:latin typeface="Garet Bold Italics"/>
                <a:ea typeface="Garet Bold Italics"/>
                <a:cs typeface="Garet Bold Italics"/>
                <a:sym typeface="Garet Bold Italics"/>
              </a:rPr>
              <a:t>Let your hand of protection be on them always.</a:t>
            </a:r>
          </a:p>
          <a:p>
            <a:pPr marL="0" lvl="1" indent="0" algn="ctr">
              <a:lnSpc>
                <a:spcPts val="4703"/>
              </a:lnSpc>
              <a:spcBef>
                <a:spcPct val="0"/>
              </a:spcBef>
            </a:pPr>
            <a:r>
              <a:rPr lang="en-US" sz="2799" b="1" i="1" u="none" strike="noStrike">
                <a:solidFill>
                  <a:srgbClr val="004AAD"/>
                </a:solidFill>
                <a:latin typeface="Garet Bold Italics"/>
                <a:ea typeface="Garet Bold Italics"/>
                <a:cs typeface="Garet Bold Italics"/>
                <a:sym typeface="Garet Bold Italics"/>
              </a:rPr>
              <a:t>Let all that we do be for your glory.</a:t>
            </a:r>
          </a:p>
          <a:p>
            <a:pPr algn="ctr">
              <a:lnSpc>
                <a:spcPts val="4703"/>
              </a:lnSpc>
              <a:spcBef>
                <a:spcPct val="0"/>
              </a:spcBef>
            </a:pPr>
            <a:r>
              <a:rPr lang="en-US" sz="2799" b="1" i="1" u="none" strike="noStrike">
                <a:solidFill>
                  <a:srgbClr val="004AAD"/>
                </a:solidFill>
                <a:latin typeface="Garet Bold Italics"/>
                <a:ea typeface="Garet Bold Italics"/>
                <a:cs typeface="Garet Bold Italics"/>
                <a:sym typeface="Garet Bold Italics"/>
              </a:rPr>
              <a:t>Amen</a:t>
            </a:r>
          </a:p>
          <a:p>
            <a:pPr marL="0" lvl="1" indent="0" algn="ctr">
              <a:lnSpc>
                <a:spcPts val="4703"/>
              </a:lnSpc>
              <a:spcBef>
                <a:spcPct val="0"/>
              </a:spcBef>
            </a:pPr>
            <a:endParaRPr lang="en-US" sz="2799" b="1" i="1" u="none" strike="noStrike">
              <a:solidFill>
                <a:srgbClr val="004AAD"/>
              </a:solidFill>
              <a:latin typeface="Garet Bold Italics"/>
              <a:ea typeface="Garet Bold Italics"/>
              <a:cs typeface="Garet Bold Italics"/>
              <a:sym typeface="Garet Bold Italics"/>
            </a:endParaRPr>
          </a:p>
          <a:p>
            <a:pPr marL="0" lvl="1" indent="0" algn="ctr">
              <a:lnSpc>
                <a:spcPts val="4703"/>
              </a:lnSpc>
              <a:spcBef>
                <a:spcPct val="0"/>
              </a:spcBef>
            </a:pPr>
            <a:r>
              <a:rPr lang="en-US" sz="2799" b="1" i="1" u="none" strike="noStrike">
                <a:solidFill>
                  <a:srgbClr val="004AAD"/>
                </a:solidFill>
                <a:latin typeface="Garet Bold Italics"/>
                <a:ea typeface="Garet Bold Italics"/>
                <a:cs typeface="Garet Bold Italics"/>
                <a:sym typeface="Garet Bold Italics"/>
              </a:rPr>
              <a:t>Our Lady of Good Counsel, pray for us. Amen.</a:t>
            </a:r>
          </a:p>
          <a:p>
            <a:pPr marL="0" lvl="1" indent="0" algn="ctr">
              <a:lnSpc>
                <a:spcPts val="4703"/>
              </a:lnSpc>
              <a:spcBef>
                <a:spcPct val="0"/>
              </a:spcBef>
            </a:pPr>
            <a:endParaRPr lang="en-US" sz="2799" b="1" i="1" u="none" strike="noStrike">
              <a:solidFill>
                <a:srgbClr val="004AAD"/>
              </a:solidFill>
              <a:latin typeface="Garet Bold Italics"/>
              <a:ea typeface="Garet Bold Italics"/>
              <a:cs typeface="Garet Bold Italics"/>
              <a:sym typeface="Garet Bold Italics"/>
            </a:endParaRPr>
          </a:p>
        </p:txBody>
      </p:sp>
      <p:sp>
        <p:nvSpPr>
          <p:cNvPr id="4" name="TextBox 4"/>
          <p:cNvSpPr txBox="1"/>
          <p:nvPr/>
        </p:nvSpPr>
        <p:spPr>
          <a:xfrm>
            <a:off x="2112519" y="532182"/>
            <a:ext cx="14062963" cy="1409681"/>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Closing Prayer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4111819" y="-7988945"/>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53186" y="0"/>
            <a:ext cx="3981628" cy="1333500"/>
          </a:xfrm>
          <a:prstGeom prst="rect">
            <a:avLst/>
          </a:prstGeom>
        </p:spPr>
        <p:txBody>
          <a:bodyPr lIns="0" tIns="0" rIns="0" bIns="0" rtlCol="0" anchor="t">
            <a:spAutoFit/>
          </a:bodyPr>
          <a:lstStyle/>
          <a:p>
            <a:pPr marL="0" lvl="0" indent="0" algn="l">
              <a:lnSpc>
                <a:spcPts val="10559"/>
              </a:lnSpc>
              <a:spcBef>
                <a:spcPct val="0"/>
              </a:spcBef>
            </a:pPr>
            <a:r>
              <a:rPr lang="en-US" sz="8799" i="1">
                <a:solidFill>
                  <a:srgbClr val="004AAD"/>
                </a:solidFill>
                <a:latin typeface="Courgette"/>
                <a:ea typeface="Courgette"/>
                <a:cs typeface="Courgette"/>
                <a:sym typeface="Courgette"/>
              </a:rPr>
              <a:t>Ag</a:t>
            </a:r>
            <a:r>
              <a:rPr lang="en-US" sz="8799" i="1" u="none" strike="noStrike">
                <a:solidFill>
                  <a:srgbClr val="004AAD"/>
                </a:solidFill>
                <a:latin typeface="Courgette"/>
                <a:ea typeface="Courgette"/>
                <a:cs typeface="Courgette"/>
                <a:sym typeface="Courgette"/>
              </a:rPr>
              <a:t>enda</a:t>
            </a:r>
          </a:p>
        </p:txBody>
      </p:sp>
      <p:sp>
        <p:nvSpPr>
          <p:cNvPr id="6" name="TextBox 6"/>
          <p:cNvSpPr txBox="1"/>
          <p:nvPr/>
        </p:nvSpPr>
        <p:spPr>
          <a:xfrm>
            <a:off x="1028700" y="911702"/>
            <a:ext cx="9565076" cy="8406446"/>
          </a:xfrm>
          <a:prstGeom prst="rect">
            <a:avLst/>
          </a:prstGeom>
        </p:spPr>
        <p:txBody>
          <a:bodyPr lIns="0" tIns="0" rIns="0" bIns="0" rtlCol="0" anchor="t">
            <a:spAutoFit/>
          </a:bodyPr>
          <a:lstStyle/>
          <a:p>
            <a:pPr algn="l">
              <a:lnSpc>
                <a:spcPts val="3919"/>
              </a:lnSpc>
              <a:spcBef>
                <a:spcPct val="0"/>
              </a:spcBef>
            </a:pPr>
            <a:r>
              <a:rPr lang="en-US" sz="2799" b="1" i="1">
                <a:solidFill>
                  <a:srgbClr val="004AAD"/>
                </a:solidFill>
                <a:latin typeface="Garet Bold Italics"/>
                <a:ea typeface="Garet Bold Italics"/>
                <a:cs typeface="Garet Bold Italics"/>
                <a:sym typeface="Garet Bold Italics"/>
              </a:rPr>
              <a:t>W</a:t>
            </a:r>
            <a:r>
              <a:rPr lang="en-US" sz="2799" b="1" i="1" u="none" strike="noStrike">
                <a:solidFill>
                  <a:srgbClr val="004AAD"/>
                </a:solidFill>
                <a:latin typeface="Garet Bold Italics"/>
                <a:ea typeface="Garet Bold Italics"/>
                <a:cs typeface="Garet Bold Italics"/>
                <a:sym typeface="Garet Bold Italics"/>
              </a:rPr>
              <a:t>elcome </a:t>
            </a:r>
          </a:p>
          <a:p>
            <a:pPr algn="l">
              <a:lnSpc>
                <a:spcPts val="3919"/>
              </a:lnSpc>
              <a:spcBef>
                <a:spcPct val="0"/>
              </a:spcBef>
            </a:pPr>
            <a:endParaRPr lang="en-US" sz="2799" b="1" i="1" u="none" strike="noStrike">
              <a:solidFill>
                <a:srgbClr val="004AAD"/>
              </a:solidFill>
              <a:latin typeface="Garet Bold Italics"/>
              <a:ea typeface="Garet Bold Italics"/>
              <a:cs typeface="Garet Bold Italics"/>
              <a:sym typeface="Garet Bold Italics"/>
            </a:endParaRPr>
          </a:p>
          <a:p>
            <a:pPr algn="l">
              <a:lnSpc>
                <a:spcPts val="3919"/>
              </a:lnSpc>
              <a:spcBef>
                <a:spcPct val="0"/>
              </a:spcBef>
            </a:pPr>
            <a:r>
              <a:rPr lang="en-US" sz="2799" b="1" i="1" u="none" strike="noStrike">
                <a:solidFill>
                  <a:srgbClr val="004AAD"/>
                </a:solidFill>
                <a:latin typeface="Garet Bold Italics"/>
                <a:ea typeface="Garet Bold Italics"/>
                <a:cs typeface="Garet Bold Italics"/>
                <a:sym typeface="Garet Bold Italics"/>
              </a:rPr>
              <a:t>Opening Prayer</a:t>
            </a:r>
          </a:p>
          <a:p>
            <a:pPr algn="l">
              <a:lnSpc>
                <a:spcPts val="3919"/>
              </a:lnSpc>
              <a:spcBef>
                <a:spcPct val="0"/>
              </a:spcBef>
            </a:pPr>
            <a:endParaRPr lang="en-US" sz="2799" b="1" i="1" u="none" strike="noStrike">
              <a:solidFill>
                <a:srgbClr val="004AAD"/>
              </a:solidFill>
              <a:latin typeface="Garet Bold Italics"/>
              <a:ea typeface="Garet Bold Italics"/>
              <a:cs typeface="Garet Bold Italics"/>
              <a:sym typeface="Garet Bold Italics"/>
            </a:endParaRPr>
          </a:p>
          <a:p>
            <a:pPr algn="l">
              <a:lnSpc>
                <a:spcPts val="3919"/>
              </a:lnSpc>
              <a:spcBef>
                <a:spcPct val="0"/>
              </a:spcBef>
            </a:pPr>
            <a:r>
              <a:rPr lang="en-US" sz="2799" b="1" i="1" u="none" strike="noStrike">
                <a:solidFill>
                  <a:srgbClr val="004AAD"/>
                </a:solidFill>
                <a:latin typeface="Garet Bold Italics"/>
                <a:ea typeface="Garet Bold Italics"/>
                <a:cs typeface="Garet Bold Italics"/>
                <a:sym typeface="Garet Bold Italics"/>
              </a:rPr>
              <a:t>Land Acknowledgement</a:t>
            </a:r>
          </a:p>
          <a:p>
            <a:pPr algn="l">
              <a:lnSpc>
                <a:spcPts val="3919"/>
              </a:lnSpc>
              <a:spcBef>
                <a:spcPct val="0"/>
              </a:spcBef>
            </a:pPr>
            <a:endParaRPr lang="en-US" sz="2799" b="1" i="1" u="none" strike="noStrike">
              <a:solidFill>
                <a:srgbClr val="004AAD"/>
              </a:solidFill>
              <a:latin typeface="Garet Bold Italics"/>
              <a:ea typeface="Garet Bold Italics"/>
              <a:cs typeface="Garet Bold Italics"/>
              <a:sym typeface="Garet Bold Italics"/>
            </a:endParaRPr>
          </a:p>
          <a:p>
            <a:pPr algn="l">
              <a:lnSpc>
                <a:spcPts val="3919"/>
              </a:lnSpc>
              <a:spcBef>
                <a:spcPct val="0"/>
              </a:spcBef>
            </a:pPr>
            <a:r>
              <a:rPr lang="en-US" sz="2799" b="1" i="1" u="none" strike="noStrike">
                <a:solidFill>
                  <a:srgbClr val="004AAD"/>
                </a:solidFill>
                <a:latin typeface="Garet Bold Italics"/>
                <a:ea typeface="Garet Bold Italics"/>
                <a:cs typeface="Garet Bold Italics"/>
                <a:sym typeface="Garet Bold Italics"/>
              </a:rPr>
              <a:t>Introduction of the Topic</a:t>
            </a:r>
          </a:p>
          <a:p>
            <a:pPr algn="l">
              <a:lnSpc>
                <a:spcPts val="3919"/>
              </a:lnSpc>
              <a:spcBef>
                <a:spcPct val="0"/>
              </a:spcBef>
            </a:pPr>
            <a:endParaRPr lang="en-US" sz="2799" b="1" i="1" u="none" strike="noStrike">
              <a:solidFill>
                <a:srgbClr val="004AAD"/>
              </a:solidFill>
              <a:latin typeface="Garet Bold Italics"/>
              <a:ea typeface="Garet Bold Italics"/>
              <a:cs typeface="Garet Bold Italics"/>
              <a:sym typeface="Garet Bold Italics"/>
            </a:endParaRPr>
          </a:p>
          <a:p>
            <a:pPr algn="l">
              <a:lnSpc>
                <a:spcPts val="3919"/>
              </a:lnSpc>
              <a:spcBef>
                <a:spcPct val="0"/>
              </a:spcBef>
            </a:pPr>
            <a:r>
              <a:rPr lang="en-US" sz="2799" b="1" i="1" u="none" strike="noStrike">
                <a:solidFill>
                  <a:srgbClr val="004AAD"/>
                </a:solidFill>
                <a:latin typeface="Garet Bold Italics"/>
                <a:ea typeface="Garet Bold Italics"/>
                <a:cs typeface="Garet Bold Italics"/>
                <a:sym typeface="Garet Bold Italics"/>
              </a:rPr>
              <a:t>Viewing and Discussing the Proposed Amendments</a:t>
            </a:r>
          </a:p>
          <a:p>
            <a:pPr algn="l">
              <a:lnSpc>
                <a:spcPts val="3919"/>
              </a:lnSpc>
              <a:spcBef>
                <a:spcPct val="0"/>
              </a:spcBef>
            </a:pPr>
            <a:endParaRPr lang="en-US" sz="2799" b="1" i="1" u="none" strike="noStrike">
              <a:solidFill>
                <a:srgbClr val="004AAD"/>
              </a:solidFill>
              <a:latin typeface="Garet Bold Italics"/>
              <a:ea typeface="Garet Bold Italics"/>
              <a:cs typeface="Garet Bold Italics"/>
              <a:sym typeface="Garet Bold Italics"/>
            </a:endParaRPr>
          </a:p>
          <a:p>
            <a:pPr algn="l">
              <a:lnSpc>
                <a:spcPts val="3919"/>
              </a:lnSpc>
              <a:spcBef>
                <a:spcPct val="0"/>
              </a:spcBef>
            </a:pPr>
            <a:r>
              <a:rPr lang="en-US" sz="2799" b="1" i="1" u="none" strike="noStrike">
                <a:solidFill>
                  <a:srgbClr val="004AAD"/>
                </a:solidFill>
                <a:latin typeface="Garet Bold Italics"/>
                <a:ea typeface="Garet Bold Italics"/>
                <a:cs typeface="Garet Bold Italics"/>
                <a:sym typeface="Garet Bold Italics"/>
              </a:rPr>
              <a:t>Conducting the Instructed Vote in Parish Meetings</a:t>
            </a:r>
          </a:p>
          <a:p>
            <a:pPr algn="l">
              <a:lnSpc>
                <a:spcPts val="3919"/>
              </a:lnSpc>
              <a:spcBef>
                <a:spcPct val="0"/>
              </a:spcBef>
            </a:pPr>
            <a:endParaRPr lang="en-US" sz="2799" b="1" i="1" u="none" strike="noStrike">
              <a:solidFill>
                <a:srgbClr val="004AAD"/>
              </a:solidFill>
              <a:latin typeface="Garet Bold Italics"/>
              <a:ea typeface="Garet Bold Italics"/>
              <a:cs typeface="Garet Bold Italics"/>
              <a:sym typeface="Garet Bold Italics"/>
            </a:endParaRPr>
          </a:p>
          <a:p>
            <a:pPr algn="l">
              <a:lnSpc>
                <a:spcPts val="3919"/>
              </a:lnSpc>
              <a:spcBef>
                <a:spcPct val="0"/>
              </a:spcBef>
            </a:pPr>
            <a:r>
              <a:rPr lang="en-US" sz="2799" b="1" i="1" u="none" strike="noStrike">
                <a:solidFill>
                  <a:srgbClr val="004AAD"/>
                </a:solidFill>
                <a:latin typeface="Garet Bold Italics"/>
                <a:ea typeface="Garet Bold Italics"/>
                <a:cs typeface="Garet Bold Italics"/>
                <a:sym typeface="Garet Bold Italics"/>
              </a:rPr>
              <a:t>Sharing the Results</a:t>
            </a:r>
          </a:p>
          <a:p>
            <a:pPr algn="l">
              <a:lnSpc>
                <a:spcPts val="3919"/>
              </a:lnSpc>
              <a:spcBef>
                <a:spcPct val="0"/>
              </a:spcBef>
            </a:pPr>
            <a:endParaRPr lang="en-US" sz="2799" b="1" i="1" u="none" strike="noStrike">
              <a:solidFill>
                <a:srgbClr val="004AAD"/>
              </a:solidFill>
              <a:latin typeface="Garet Bold Italics"/>
              <a:ea typeface="Garet Bold Italics"/>
              <a:cs typeface="Garet Bold Italics"/>
              <a:sym typeface="Garet Bold Italics"/>
            </a:endParaRPr>
          </a:p>
          <a:p>
            <a:pPr algn="l">
              <a:lnSpc>
                <a:spcPts val="3919"/>
              </a:lnSpc>
              <a:spcBef>
                <a:spcPct val="0"/>
              </a:spcBef>
            </a:pPr>
            <a:r>
              <a:rPr lang="en-US" sz="2799" b="1" i="1" u="none" strike="noStrike">
                <a:solidFill>
                  <a:srgbClr val="004AAD"/>
                </a:solidFill>
                <a:latin typeface="Garet Bold Italics"/>
                <a:ea typeface="Garet Bold Italics"/>
                <a:cs typeface="Garet Bold Italics"/>
                <a:sym typeface="Garet Bold Italics"/>
              </a:rPr>
              <a:t>Questions</a:t>
            </a:r>
          </a:p>
          <a:p>
            <a:pPr algn="l">
              <a:lnSpc>
                <a:spcPts val="3919"/>
              </a:lnSpc>
              <a:spcBef>
                <a:spcPct val="0"/>
              </a:spcBef>
            </a:pPr>
            <a:endParaRPr lang="en-US" sz="2799" b="1" i="1" u="none" strike="noStrike">
              <a:solidFill>
                <a:srgbClr val="004AAD"/>
              </a:solidFill>
              <a:latin typeface="Garet Bold Italics"/>
              <a:ea typeface="Garet Bold Italics"/>
              <a:cs typeface="Garet Bold Italics"/>
              <a:sym typeface="Garet Bold Italics"/>
            </a:endParaRPr>
          </a:p>
          <a:p>
            <a:pPr marL="0" lvl="1" indent="0" algn="l">
              <a:lnSpc>
                <a:spcPts val="3919"/>
              </a:lnSpc>
              <a:spcBef>
                <a:spcPct val="0"/>
              </a:spcBef>
            </a:pPr>
            <a:r>
              <a:rPr lang="en-US" sz="2799" b="1" i="1" u="none" strike="noStrike">
                <a:solidFill>
                  <a:srgbClr val="004AAD"/>
                </a:solidFill>
                <a:latin typeface="Garet Bold Italics"/>
                <a:ea typeface="Garet Bold Italics"/>
                <a:cs typeface="Garet Bold Italics"/>
                <a:sym typeface="Garet Bold Italics"/>
              </a:rPr>
              <a:t>Closing Prayer</a:t>
            </a:r>
          </a:p>
        </p:txBody>
      </p:sp>
      <p:sp>
        <p:nvSpPr>
          <p:cNvPr id="7" name="Freeform 7"/>
          <p:cNvSpPr/>
          <p:nvPr/>
        </p:nvSpPr>
        <p:spPr>
          <a:xfrm>
            <a:off x="11664600" y="2257944"/>
            <a:ext cx="5771112" cy="5771112"/>
          </a:xfrm>
          <a:custGeom>
            <a:avLst/>
            <a:gdLst/>
            <a:ahLst/>
            <a:cxnLst/>
            <a:rect l="l" t="t" r="r" b="b"/>
            <a:pathLst>
              <a:path w="5771112" h="5771112">
                <a:moveTo>
                  <a:pt x="0" y="0"/>
                </a:moveTo>
                <a:lnTo>
                  <a:pt x="5771112" y="0"/>
                </a:lnTo>
                <a:lnTo>
                  <a:pt x="5771112" y="5771112"/>
                </a:lnTo>
                <a:lnTo>
                  <a:pt x="0" y="57711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sp>
        <p:nvSpPr>
          <p:cNvPr id="2" name="TextBox 2"/>
          <p:cNvSpPr txBox="1"/>
          <p:nvPr/>
        </p:nvSpPr>
        <p:spPr>
          <a:xfrm>
            <a:off x="1418586" y="2566763"/>
            <a:ext cx="15450827" cy="5868348"/>
          </a:xfrm>
          <a:prstGeom prst="rect">
            <a:avLst/>
          </a:prstGeom>
        </p:spPr>
        <p:txBody>
          <a:bodyPr lIns="0" tIns="0" rIns="0" bIns="0" rtlCol="0" anchor="t">
            <a:spAutoFit/>
          </a:bodyPr>
          <a:lstStyle/>
          <a:p>
            <a:pPr marL="0" lvl="1" indent="0" algn="ctr">
              <a:lnSpc>
                <a:spcPts val="4703"/>
              </a:lnSpc>
            </a:pPr>
            <a:r>
              <a:rPr lang="en-US" sz="2799" b="1" i="1" u="none" strike="noStrike">
                <a:solidFill>
                  <a:srgbClr val="004AAD"/>
                </a:solidFill>
                <a:latin typeface="Garet Bold Italics"/>
                <a:ea typeface="Garet Bold Italics"/>
                <a:cs typeface="Garet Bold Italics"/>
                <a:sym typeface="Garet Bold Italics"/>
              </a:rPr>
              <a:t>Dear Lord and Father,</a:t>
            </a:r>
          </a:p>
          <a:p>
            <a:pPr marL="0" lvl="1" indent="0" algn="ctr">
              <a:lnSpc>
                <a:spcPts val="4703"/>
              </a:lnSpc>
            </a:pPr>
            <a:r>
              <a:rPr lang="en-US" sz="2799" b="1" i="1" u="none" strike="noStrike">
                <a:solidFill>
                  <a:srgbClr val="004AAD"/>
                </a:solidFill>
                <a:latin typeface="Garet Bold Italics"/>
                <a:ea typeface="Garet Bold Italics"/>
                <a:cs typeface="Garet Bold Italics"/>
                <a:sym typeface="Garet Bold Italics"/>
              </a:rPr>
              <a:t>You promise us, that where two or three are gathered, you are there in their midst.</a:t>
            </a:r>
          </a:p>
          <a:p>
            <a:pPr algn="ctr">
              <a:lnSpc>
                <a:spcPts val="4703"/>
              </a:lnSpc>
            </a:pPr>
            <a:r>
              <a:rPr lang="en-US" sz="2799" b="1" i="1" u="none" strike="noStrike">
                <a:solidFill>
                  <a:srgbClr val="004AAD"/>
                </a:solidFill>
                <a:latin typeface="Garet Bold Italics"/>
                <a:ea typeface="Garet Bold Italics"/>
                <a:cs typeface="Garet Bold Italics"/>
                <a:sym typeface="Garet Bold Italics"/>
              </a:rPr>
              <a:t>Lord, we welcome you among us today </a:t>
            </a:r>
          </a:p>
          <a:p>
            <a:pPr marL="0" lvl="1" indent="0" algn="ctr">
              <a:lnSpc>
                <a:spcPts val="4703"/>
              </a:lnSpc>
            </a:pPr>
            <a:r>
              <a:rPr lang="en-US" sz="2799" b="1" i="1" u="none" strike="noStrike">
                <a:solidFill>
                  <a:srgbClr val="004AAD"/>
                </a:solidFill>
                <a:latin typeface="Garet Bold Italics"/>
                <a:ea typeface="Garet Bold Italics"/>
                <a:cs typeface="Garet Bold Italics"/>
                <a:sym typeface="Garet Bold Italics"/>
              </a:rPr>
              <a:t>and celebrate the gift of life that you have lavished upon each one of us.</a:t>
            </a:r>
          </a:p>
          <a:p>
            <a:pPr marL="0" lvl="1" indent="0" algn="ctr">
              <a:lnSpc>
                <a:spcPts val="4703"/>
              </a:lnSpc>
            </a:pPr>
            <a:r>
              <a:rPr lang="en-US" sz="2799" b="1" i="1" u="none" strike="noStrike">
                <a:solidFill>
                  <a:srgbClr val="004AAD"/>
                </a:solidFill>
                <a:latin typeface="Garet Bold Italics"/>
                <a:ea typeface="Garet Bold Italics"/>
                <a:cs typeface="Garet Bold Italics"/>
                <a:sym typeface="Garet Bold Italics"/>
              </a:rPr>
              <a:t>We ask that you open our ears so that we may hear your voice.</a:t>
            </a:r>
          </a:p>
          <a:p>
            <a:pPr marL="0" lvl="1" indent="0" algn="ctr">
              <a:lnSpc>
                <a:spcPts val="4703"/>
              </a:lnSpc>
            </a:pPr>
            <a:r>
              <a:rPr lang="en-US" sz="2799" b="1" i="1" u="none" strike="noStrike">
                <a:solidFill>
                  <a:srgbClr val="004AAD"/>
                </a:solidFill>
                <a:latin typeface="Garet Bold Italics"/>
                <a:ea typeface="Garet Bold Italics"/>
                <a:cs typeface="Garet Bold Italics"/>
                <a:sym typeface="Garet Bold Italics"/>
              </a:rPr>
              <a:t>Open our minds so we may receive your eternal wisdom.</a:t>
            </a:r>
          </a:p>
          <a:p>
            <a:pPr marL="0" lvl="1" indent="0" algn="ctr">
              <a:lnSpc>
                <a:spcPts val="4703"/>
              </a:lnSpc>
            </a:pPr>
            <a:r>
              <a:rPr lang="en-US" sz="2799" b="1" i="1" u="none" strike="noStrike">
                <a:solidFill>
                  <a:srgbClr val="004AAD"/>
                </a:solidFill>
                <a:latin typeface="Garet Bold Italics"/>
                <a:ea typeface="Garet Bold Italics"/>
                <a:cs typeface="Garet Bold Italics"/>
                <a:sym typeface="Garet Bold Italics"/>
              </a:rPr>
              <a:t>Open our spirits so that we may know your leading and guidance.</a:t>
            </a:r>
          </a:p>
          <a:p>
            <a:pPr marL="0" lvl="1" indent="0" algn="ctr">
              <a:lnSpc>
                <a:spcPts val="4703"/>
              </a:lnSpc>
            </a:pPr>
            <a:r>
              <a:rPr lang="en-US" sz="2799" b="1" i="1" u="none" strike="noStrike">
                <a:solidFill>
                  <a:srgbClr val="004AAD"/>
                </a:solidFill>
                <a:latin typeface="Garet Bold Italics"/>
                <a:ea typeface="Garet Bold Italics"/>
                <a:cs typeface="Garet Bold Italics"/>
                <a:sym typeface="Garet Bold Italics"/>
              </a:rPr>
              <a:t>And open our hearts so that we may receive your wonderful love.</a:t>
            </a:r>
          </a:p>
          <a:p>
            <a:pPr marL="0" lvl="1" indent="0" algn="ctr">
              <a:lnSpc>
                <a:spcPts val="4703"/>
              </a:lnSpc>
            </a:pPr>
            <a:r>
              <a:rPr lang="en-US" sz="2799" b="1" i="1" u="none" strike="noStrike">
                <a:solidFill>
                  <a:srgbClr val="004AAD"/>
                </a:solidFill>
                <a:latin typeface="Garet Bold Italics"/>
                <a:ea typeface="Garet Bold Italics"/>
                <a:cs typeface="Garet Bold Italics"/>
                <a:sym typeface="Garet Bold Italics"/>
              </a:rPr>
              <a:t>We ask all this in the glorious name of Jesus.</a:t>
            </a:r>
          </a:p>
          <a:p>
            <a:pPr marL="0" lvl="1" indent="0" algn="ctr">
              <a:lnSpc>
                <a:spcPts val="4703"/>
              </a:lnSpc>
            </a:pPr>
            <a:r>
              <a:rPr lang="en-US" sz="2799" b="1" i="1" u="none" strike="noStrike">
                <a:solidFill>
                  <a:srgbClr val="004AAD"/>
                </a:solidFill>
                <a:latin typeface="Garet Bold Italics"/>
                <a:ea typeface="Garet Bold Italics"/>
                <a:cs typeface="Garet Bold Italics"/>
                <a:sym typeface="Garet Bold Italics"/>
              </a:rPr>
              <a:t>Amen</a:t>
            </a:r>
          </a:p>
        </p:txBody>
      </p:sp>
      <p:grpSp>
        <p:nvGrpSpPr>
          <p:cNvPr id="3" name="Group 3"/>
          <p:cNvGrpSpPr/>
          <p:nvPr/>
        </p:nvGrpSpPr>
        <p:grpSpPr>
          <a:xfrm>
            <a:off x="808640" y="8750339"/>
            <a:ext cx="9569302" cy="956930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5365269" y="4320311"/>
            <a:ext cx="2674620" cy="4114800"/>
          </a:xfrm>
          <a:custGeom>
            <a:avLst/>
            <a:gdLst/>
            <a:ahLst/>
            <a:cxnLst/>
            <a:rect l="l" t="t" r="r" b="b"/>
            <a:pathLst>
              <a:path w="2674620" h="4114800">
                <a:moveTo>
                  <a:pt x="0" y="0"/>
                </a:moveTo>
                <a:lnTo>
                  <a:pt x="2674620" y="0"/>
                </a:lnTo>
                <a:lnTo>
                  <a:pt x="267462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5003061" y="694665"/>
            <a:ext cx="8281877" cy="1409681"/>
          </a:xfrm>
          <a:prstGeom prst="rect">
            <a:avLst/>
          </a:prstGeom>
        </p:spPr>
        <p:txBody>
          <a:bodyPr lIns="0" tIns="0" rIns="0" bIns="0" rtlCol="0" anchor="t">
            <a:spAutoFit/>
          </a:bodyPr>
          <a:lstStyle/>
          <a:p>
            <a:pPr marL="0" lvl="0" indent="0" algn="l">
              <a:lnSpc>
                <a:spcPts val="11112"/>
              </a:lnSpc>
              <a:spcBef>
                <a:spcPct val="0"/>
              </a:spcBef>
            </a:pPr>
            <a:r>
              <a:rPr lang="en-US" sz="9260" i="1">
                <a:solidFill>
                  <a:srgbClr val="004AAD"/>
                </a:solidFill>
                <a:latin typeface="Courgette"/>
                <a:ea typeface="Courgette"/>
                <a:cs typeface="Courgette"/>
                <a:sym typeface="Courgette"/>
              </a:rPr>
              <a:t>Op</a:t>
            </a:r>
            <a:r>
              <a:rPr lang="en-US" sz="9260" i="1" u="none" strike="noStrike">
                <a:solidFill>
                  <a:srgbClr val="004AAD"/>
                </a:solidFill>
                <a:latin typeface="Courgette"/>
                <a:ea typeface="Courgette"/>
                <a:cs typeface="Courgette"/>
                <a:sym typeface="Courgette"/>
              </a:rPr>
              <a:t>ening 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6971003" y="8358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6472333">
            <a:off x="4912489" y="-5741877"/>
            <a:ext cx="6137901" cy="19403441"/>
          </a:xfrm>
          <a:custGeom>
            <a:avLst/>
            <a:gdLst/>
            <a:ahLst/>
            <a:cxnLst/>
            <a:rect l="l" t="t" r="r" b="b"/>
            <a:pathLst>
              <a:path w="6137901" h="19403441">
                <a:moveTo>
                  <a:pt x="0" y="0"/>
                </a:moveTo>
                <a:lnTo>
                  <a:pt x="6137901" y="0"/>
                </a:lnTo>
                <a:lnTo>
                  <a:pt x="6137901" y="19403441"/>
                </a:lnTo>
                <a:lnTo>
                  <a:pt x="0" y="19403441"/>
                </a:lnTo>
                <a:lnTo>
                  <a:pt x="0" y="0"/>
                </a:lnTo>
                <a:close/>
              </a:path>
            </a:pathLst>
          </a:custGeom>
          <a:blipFill>
            <a:blip r:embed="rId2">
              <a:alphaModFix amt="7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3741913" y="4441514"/>
            <a:ext cx="13370033" cy="1403971"/>
          </a:xfrm>
          <a:prstGeom prst="rect">
            <a:avLst/>
          </a:prstGeom>
        </p:spPr>
        <p:txBody>
          <a:bodyPr lIns="0" tIns="0" rIns="0" bIns="0" rtlCol="0" anchor="t">
            <a:spAutoFit/>
          </a:bodyPr>
          <a:lstStyle/>
          <a:p>
            <a:pPr marL="0" lvl="0" indent="0" algn="l">
              <a:lnSpc>
                <a:spcPts val="11112"/>
              </a:lnSpc>
              <a:spcBef>
                <a:spcPct val="0"/>
              </a:spcBef>
            </a:pPr>
            <a:r>
              <a:rPr lang="en-US" sz="9260" i="1" u="none" strike="noStrike">
                <a:solidFill>
                  <a:srgbClr val="004AAD"/>
                </a:solidFill>
                <a:latin typeface="Courgette"/>
                <a:ea typeface="Courgette"/>
                <a:cs typeface="Courgette"/>
                <a:sym typeface="Courgette"/>
              </a:rPr>
              <a:t>Land Acknowledgement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4111819" y="-7988945"/>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488886" y="3658488"/>
            <a:ext cx="5293390" cy="5061804"/>
          </a:xfrm>
          <a:custGeom>
            <a:avLst/>
            <a:gdLst/>
            <a:ahLst/>
            <a:cxnLst/>
            <a:rect l="l" t="t" r="r" b="b"/>
            <a:pathLst>
              <a:path w="5293390" h="5061804">
                <a:moveTo>
                  <a:pt x="0" y="0"/>
                </a:moveTo>
                <a:lnTo>
                  <a:pt x="5293390" y="0"/>
                </a:lnTo>
                <a:lnTo>
                  <a:pt x="5293390" y="5061805"/>
                </a:lnTo>
                <a:lnTo>
                  <a:pt x="0" y="5061805"/>
                </a:lnTo>
                <a:lnTo>
                  <a:pt x="0" y="0"/>
                </a:lnTo>
                <a:close/>
              </a:path>
            </a:pathLst>
          </a:custGeom>
          <a:blipFill>
            <a:blip r:embed="rId3">
              <a:alphaModFix amt="70000"/>
            </a:blip>
            <a:stretch>
              <a:fillRect/>
            </a:stretch>
          </a:blipFill>
        </p:spPr>
        <p:txBody>
          <a:bodyPr/>
          <a:lstStyle/>
          <a:p>
            <a:endParaRPr lang="en-US"/>
          </a:p>
        </p:txBody>
      </p:sp>
      <p:sp>
        <p:nvSpPr>
          <p:cNvPr id="6" name="TextBox 6"/>
          <p:cNvSpPr txBox="1"/>
          <p:nvPr/>
        </p:nvSpPr>
        <p:spPr>
          <a:xfrm>
            <a:off x="2183552" y="1710243"/>
            <a:ext cx="13920896" cy="1409681"/>
          </a:xfrm>
          <a:prstGeom prst="rect">
            <a:avLst/>
          </a:prstGeom>
        </p:spPr>
        <p:txBody>
          <a:bodyPr lIns="0" tIns="0" rIns="0" bIns="0" rtlCol="0" anchor="t">
            <a:spAutoFit/>
          </a:bodyPr>
          <a:lstStyle/>
          <a:p>
            <a:pPr algn="ctr">
              <a:lnSpc>
                <a:spcPts val="11112"/>
              </a:lnSpc>
            </a:pPr>
            <a:r>
              <a:rPr lang="en-US" sz="9260" i="1">
                <a:solidFill>
                  <a:srgbClr val="004AAD"/>
                </a:solidFill>
                <a:latin typeface="Courgette"/>
                <a:ea typeface="Courgette"/>
                <a:cs typeface="Courgette"/>
                <a:sym typeface="Courgette"/>
              </a:rPr>
              <a:t>Intr</a:t>
            </a:r>
            <a:r>
              <a:rPr lang="en-US" sz="9260" i="1" u="none" strike="noStrike">
                <a:solidFill>
                  <a:srgbClr val="004AAD"/>
                </a:solidFill>
                <a:latin typeface="Courgette"/>
                <a:ea typeface="Courgette"/>
                <a:cs typeface="Courgette"/>
                <a:sym typeface="Courgette"/>
              </a:rPr>
              <a:t>oduction of the Topic</a:t>
            </a:r>
          </a:p>
        </p:txBody>
      </p:sp>
      <p:sp>
        <p:nvSpPr>
          <p:cNvPr id="7" name="TextBox 7"/>
          <p:cNvSpPr txBox="1"/>
          <p:nvPr/>
        </p:nvSpPr>
        <p:spPr>
          <a:xfrm>
            <a:off x="2681845" y="3786272"/>
            <a:ext cx="7605155" cy="4138377"/>
          </a:xfrm>
          <a:prstGeom prst="rect">
            <a:avLst/>
          </a:prstGeom>
        </p:spPr>
        <p:txBody>
          <a:bodyPr wrap="square" lIns="0" tIns="0" rIns="0" bIns="0" rtlCol="0" anchor="t">
            <a:spAutoFit/>
          </a:bodyPr>
          <a:lstStyle/>
          <a:p>
            <a:pPr algn="l">
              <a:lnSpc>
                <a:spcPts val="6511"/>
              </a:lnSpc>
              <a:spcBef>
                <a:spcPct val="0"/>
              </a:spcBef>
            </a:pPr>
            <a:r>
              <a:rPr lang="en-US" sz="4651" b="1" i="1" u="none" strike="noStrike" dirty="0">
                <a:solidFill>
                  <a:srgbClr val="004AAD"/>
                </a:solidFill>
                <a:latin typeface="Garet Bold Italics"/>
                <a:ea typeface="Garet Bold Italics"/>
                <a:cs typeface="Garet Bold Italics"/>
                <a:sym typeface="Garet Bold Italics"/>
              </a:rPr>
              <a:t>Scheduling the Vote</a:t>
            </a:r>
          </a:p>
          <a:p>
            <a:pPr marL="0" lvl="1" indent="0" algn="l">
              <a:lnSpc>
                <a:spcPts val="6511"/>
              </a:lnSpc>
              <a:spcBef>
                <a:spcPct val="0"/>
              </a:spcBef>
            </a:pPr>
            <a:endParaRPr lang="en-US" sz="4651" b="1" i="1" u="none" strike="noStrike" dirty="0">
              <a:solidFill>
                <a:srgbClr val="004AAD"/>
              </a:solidFill>
              <a:latin typeface="Garet Bold Italics"/>
              <a:ea typeface="Garet Bold Italics"/>
              <a:cs typeface="Garet Bold Italics"/>
              <a:sym typeface="Garet Bold Italics"/>
            </a:endParaRPr>
          </a:p>
          <a:p>
            <a:pPr algn="l">
              <a:lnSpc>
                <a:spcPts val="6511"/>
              </a:lnSpc>
              <a:spcBef>
                <a:spcPct val="0"/>
              </a:spcBef>
            </a:pPr>
            <a:r>
              <a:rPr lang="en-US" sz="4651" b="1" i="1" u="none" strike="noStrike" dirty="0">
                <a:solidFill>
                  <a:srgbClr val="004AAD"/>
                </a:solidFill>
                <a:latin typeface="Garet Bold Italics"/>
                <a:ea typeface="Garet Bold Italics"/>
                <a:cs typeface="Garet Bold Italics"/>
                <a:sym typeface="Garet Bold Italics"/>
              </a:rPr>
              <a:t>Notice of Motion</a:t>
            </a:r>
          </a:p>
          <a:p>
            <a:pPr marL="0" lvl="1" indent="0" algn="l">
              <a:lnSpc>
                <a:spcPts val="6511"/>
              </a:lnSpc>
              <a:spcBef>
                <a:spcPct val="0"/>
              </a:spcBef>
            </a:pPr>
            <a:endParaRPr lang="en-US" sz="4651" b="1" i="1" u="none" strike="noStrike" dirty="0">
              <a:solidFill>
                <a:srgbClr val="004AAD"/>
              </a:solidFill>
              <a:latin typeface="Garet Bold Italics"/>
              <a:ea typeface="Garet Bold Italics"/>
              <a:cs typeface="Garet Bold Italics"/>
              <a:sym typeface="Garet Bold Italics"/>
            </a:endParaRPr>
          </a:p>
          <a:p>
            <a:pPr marL="0" lvl="1" indent="0" algn="l">
              <a:lnSpc>
                <a:spcPts val="6511"/>
              </a:lnSpc>
              <a:spcBef>
                <a:spcPct val="0"/>
              </a:spcBef>
            </a:pPr>
            <a:r>
              <a:rPr lang="en-US" sz="4651" b="1" i="1" u="none" strike="noStrike" dirty="0">
                <a:solidFill>
                  <a:srgbClr val="004AAD"/>
                </a:solidFill>
                <a:latin typeface="Garet Bold Italics"/>
                <a:ea typeface="Garet Bold Italics"/>
                <a:cs typeface="Garet Bold Italics"/>
                <a:sym typeface="Garet Bold Italics"/>
              </a:rPr>
              <a:t>Quorum (10%)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875033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821828" y="646506"/>
            <a:ext cx="8005750" cy="2819363"/>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Pr</a:t>
            </a:r>
            <a:r>
              <a:rPr lang="en-US" sz="9260" i="1" u="none" strike="noStrike">
                <a:solidFill>
                  <a:srgbClr val="004AAD"/>
                </a:solidFill>
                <a:latin typeface="Courgette"/>
                <a:ea typeface="Courgette"/>
                <a:cs typeface="Courgette"/>
                <a:sym typeface="Courgette"/>
              </a:rPr>
              <a:t>oposed Amendment #1</a:t>
            </a:r>
          </a:p>
        </p:txBody>
      </p:sp>
      <p:sp>
        <p:nvSpPr>
          <p:cNvPr id="6" name="TextBox 6"/>
          <p:cNvSpPr txBox="1"/>
          <p:nvPr/>
        </p:nvSpPr>
        <p:spPr>
          <a:xfrm>
            <a:off x="8576358" y="5753100"/>
            <a:ext cx="8903002" cy="821092"/>
          </a:xfrm>
          <a:prstGeom prst="rect">
            <a:avLst/>
          </a:prstGeom>
        </p:spPr>
        <p:txBody>
          <a:bodyPr wrap="square" lIns="0" tIns="0" rIns="0" bIns="0" rtlCol="0" anchor="t">
            <a:spAutoFit/>
          </a:bodyPr>
          <a:lstStyle/>
          <a:p>
            <a:pPr marL="0" lvl="1" indent="0" algn="l">
              <a:lnSpc>
                <a:spcPts val="6720"/>
              </a:lnSpc>
              <a:spcBef>
                <a:spcPct val="0"/>
              </a:spcBef>
            </a:pPr>
            <a:r>
              <a:rPr lang="en-US" sz="4800" b="1" i="1" dirty="0">
                <a:solidFill>
                  <a:srgbClr val="004AAD"/>
                </a:solidFill>
                <a:latin typeface="Garet Bold Italics"/>
                <a:ea typeface="Garet Bold Italics"/>
                <a:cs typeface="Garet Bold Italics"/>
                <a:sym typeface="Garet Bold Italics"/>
              </a:rPr>
              <a:t>To Am</a:t>
            </a:r>
            <a:r>
              <a:rPr lang="en-US" sz="4800" b="1" i="1" u="none" strike="noStrike" dirty="0">
                <a:solidFill>
                  <a:srgbClr val="004AAD"/>
                </a:solidFill>
                <a:latin typeface="Garet Bold Italics"/>
                <a:ea typeface="Garet Bold Italics"/>
                <a:cs typeface="Garet Bold Italics"/>
                <a:sym typeface="Garet Bold Italics"/>
              </a:rPr>
              <a:t>end Part III, Section 1</a:t>
            </a:r>
          </a:p>
        </p:txBody>
      </p:sp>
      <p:sp>
        <p:nvSpPr>
          <p:cNvPr id="7" name="Freeform 7"/>
          <p:cNvSpPr/>
          <p:nvPr/>
        </p:nvSpPr>
        <p:spPr>
          <a:xfrm>
            <a:off x="808640" y="646506"/>
            <a:ext cx="6920599" cy="6920599"/>
          </a:xfrm>
          <a:custGeom>
            <a:avLst/>
            <a:gdLst/>
            <a:ahLst/>
            <a:cxnLst/>
            <a:rect l="l" t="t" r="r" b="b"/>
            <a:pathLst>
              <a:path w="6920599" h="6920599">
                <a:moveTo>
                  <a:pt x="0" y="0"/>
                </a:moveTo>
                <a:lnTo>
                  <a:pt x="6920599" y="0"/>
                </a:lnTo>
                <a:lnTo>
                  <a:pt x="6920599" y="6920599"/>
                </a:lnTo>
                <a:lnTo>
                  <a:pt x="0" y="692059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875033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08640" y="646506"/>
            <a:ext cx="6920599" cy="6920599"/>
          </a:xfrm>
          <a:custGeom>
            <a:avLst/>
            <a:gdLst/>
            <a:ahLst/>
            <a:cxnLst/>
            <a:rect l="l" t="t" r="r" b="b"/>
            <a:pathLst>
              <a:path w="6920599" h="6920599">
                <a:moveTo>
                  <a:pt x="0" y="0"/>
                </a:moveTo>
                <a:lnTo>
                  <a:pt x="6920599" y="0"/>
                </a:lnTo>
                <a:lnTo>
                  <a:pt x="6920599" y="6920599"/>
                </a:lnTo>
                <a:lnTo>
                  <a:pt x="0" y="6920599"/>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8821828" y="646506"/>
            <a:ext cx="8005750" cy="2819363"/>
          </a:xfrm>
          <a:prstGeom prst="rect">
            <a:avLst/>
          </a:prstGeom>
        </p:spPr>
        <p:txBody>
          <a:bodyPr lIns="0" tIns="0" rIns="0" bIns="0" rtlCol="0" anchor="t">
            <a:spAutoFit/>
          </a:bodyPr>
          <a:lstStyle/>
          <a:p>
            <a:pPr marL="0" lvl="1" indent="0" algn="ctr">
              <a:lnSpc>
                <a:spcPts val="11112"/>
              </a:lnSpc>
              <a:spcBef>
                <a:spcPct val="0"/>
              </a:spcBef>
            </a:pPr>
            <a:r>
              <a:rPr lang="en-US" sz="9260" i="1" u="none" strike="noStrike">
                <a:solidFill>
                  <a:srgbClr val="004AAD"/>
                </a:solidFill>
                <a:latin typeface="Courgette"/>
                <a:ea typeface="Courgette"/>
                <a:cs typeface="Courgette"/>
                <a:sym typeface="Courgette"/>
              </a:rPr>
              <a:t>Proposed Amendment #2</a:t>
            </a:r>
          </a:p>
        </p:txBody>
      </p:sp>
      <p:sp>
        <p:nvSpPr>
          <p:cNvPr id="7" name="TextBox 7"/>
          <p:cNvSpPr txBox="1"/>
          <p:nvPr/>
        </p:nvSpPr>
        <p:spPr>
          <a:xfrm>
            <a:off x="10207913" y="5660517"/>
            <a:ext cx="6098887" cy="821092"/>
          </a:xfrm>
          <a:prstGeom prst="rect">
            <a:avLst/>
          </a:prstGeom>
        </p:spPr>
        <p:txBody>
          <a:bodyPr wrap="square" lIns="0" tIns="0" rIns="0" bIns="0" rtlCol="0" anchor="t">
            <a:spAutoFit/>
          </a:bodyPr>
          <a:lstStyle/>
          <a:p>
            <a:pPr marL="0" lvl="1" indent="0" algn="l">
              <a:lnSpc>
                <a:spcPts val="6720"/>
              </a:lnSpc>
              <a:spcBef>
                <a:spcPct val="0"/>
              </a:spcBef>
            </a:pPr>
            <a:r>
              <a:rPr lang="en-US" sz="4800" b="1" i="1" dirty="0">
                <a:solidFill>
                  <a:srgbClr val="004AAD"/>
                </a:solidFill>
                <a:latin typeface="Garet Bold Italics"/>
                <a:ea typeface="Garet Bold Italics"/>
                <a:cs typeface="Garet Bold Italics"/>
                <a:sym typeface="Garet Bold Italics"/>
              </a:rPr>
              <a:t>To Am</a:t>
            </a:r>
            <a:r>
              <a:rPr lang="en-US" sz="4800" b="1" i="1" u="none" strike="noStrike" dirty="0">
                <a:solidFill>
                  <a:srgbClr val="004AAD"/>
                </a:solidFill>
                <a:latin typeface="Garet Bold Italics"/>
                <a:ea typeface="Garet Bold Italics"/>
                <a:cs typeface="Garet Bold Italics"/>
                <a:sym typeface="Garet Bold Italics"/>
              </a:rPr>
              <a:t>end Part IX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EEA"/>
        </a:solidFill>
        <a:effectLst/>
      </p:bgPr>
    </p:bg>
    <p:spTree>
      <p:nvGrpSpPr>
        <p:cNvPr id="1" name=""/>
        <p:cNvGrpSpPr/>
        <p:nvPr/>
      </p:nvGrpSpPr>
      <p:grpSpPr>
        <a:xfrm>
          <a:off x="0" y="0"/>
          <a:ext cx="0" cy="0"/>
          <a:chOff x="0" y="0"/>
          <a:chExt cx="0" cy="0"/>
        </a:xfrm>
      </p:grpSpPr>
      <p:grpSp>
        <p:nvGrpSpPr>
          <p:cNvPr id="2" name="Group 2"/>
          <p:cNvGrpSpPr/>
          <p:nvPr/>
        </p:nvGrpSpPr>
        <p:grpSpPr>
          <a:xfrm>
            <a:off x="808640" y="8750339"/>
            <a:ext cx="9569302" cy="95693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590416" y="1142291"/>
            <a:ext cx="8005750" cy="2819363"/>
          </a:xfrm>
          <a:prstGeom prst="rect">
            <a:avLst/>
          </a:prstGeom>
        </p:spPr>
        <p:txBody>
          <a:bodyPr lIns="0" tIns="0" rIns="0" bIns="0" rtlCol="0" anchor="t">
            <a:spAutoFit/>
          </a:bodyPr>
          <a:lstStyle/>
          <a:p>
            <a:pPr marL="0" lvl="1" indent="0" algn="ctr">
              <a:lnSpc>
                <a:spcPts val="11112"/>
              </a:lnSpc>
              <a:spcBef>
                <a:spcPct val="0"/>
              </a:spcBef>
            </a:pPr>
            <a:r>
              <a:rPr lang="en-US" sz="9260" i="1">
                <a:solidFill>
                  <a:srgbClr val="004AAD"/>
                </a:solidFill>
                <a:latin typeface="Courgette"/>
                <a:ea typeface="Courgette"/>
                <a:cs typeface="Courgette"/>
                <a:sym typeface="Courgette"/>
              </a:rPr>
              <a:t>Pr</a:t>
            </a:r>
            <a:r>
              <a:rPr lang="en-US" sz="9260" i="1" u="none" strike="noStrike">
                <a:solidFill>
                  <a:srgbClr val="004AAD"/>
                </a:solidFill>
                <a:latin typeface="Courgette"/>
                <a:ea typeface="Courgette"/>
                <a:cs typeface="Courgette"/>
                <a:sym typeface="Courgette"/>
              </a:rPr>
              <a:t>oposed Amendment #3</a:t>
            </a:r>
          </a:p>
        </p:txBody>
      </p:sp>
      <p:sp>
        <p:nvSpPr>
          <p:cNvPr id="6" name="TextBox 6"/>
          <p:cNvSpPr txBox="1"/>
          <p:nvPr/>
        </p:nvSpPr>
        <p:spPr>
          <a:xfrm>
            <a:off x="0" y="5507935"/>
            <a:ext cx="13939688" cy="2556491"/>
          </a:xfrm>
          <a:prstGeom prst="rect">
            <a:avLst/>
          </a:prstGeom>
        </p:spPr>
        <p:txBody>
          <a:bodyPr lIns="0" tIns="0" rIns="0" bIns="0" rtlCol="0" anchor="t">
            <a:spAutoFit/>
          </a:bodyPr>
          <a:lstStyle/>
          <a:p>
            <a:pPr algn="ctr">
              <a:lnSpc>
                <a:spcPts val="6851"/>
              </a:lnSpc>
              <a:spcBef>
                <a:spcPct val="0"/>
              </a:spcBef>
            </a:pPr>
            <a:r>
              <a:rPr lang="en-US" sz="4894" b="1" i="1" u="none" strike="noStrike">
                <a:solidFill>
                  <a:srgbClr val="004AAD"/>
                </a:solidFill>
                <a:latin typeface="Garet Bold Italics"/>
                <a:ea typeface="Garet Bold Italics"/>
                <a:cs typeface="Garet Bold Italics"/>
                <a:sym typeface="Garet Bold Italics"/>
              </a:rPr>
              <a:t>Part XIV, Meetings &amp; Quorums</a:t>
            </a:r>
          </a:p>
          <a:p>
            <a:pPr algn="ctr">
              <a:lnSpc>
                <a:spcPts val="6851"/>
              </a:lnSpc>
              <a:spcBef>
                <a:spcPct val="0"/>
              </a:spcBef>
            </a:pPr>
            <a:endParaRPr lang="en-US" sz="4894" b="1" i="1" u="none" strike="noStrike">
              <a:solidFill>
                <a:srgbClr val="004AAD"/>
              </a:solidFill>
              <a:latin typeface="Garet Bold Italics"/>
              <a:ea typeface="Garet Bold Italics"/>
              <a:cs typeface="Garet Bold Italics"/>
              <a:sym typeface="Garet Bold Italics"/>
            </a:endParaRPr>
          </a:p>
          <a:p>
            <a:pPr marL="0" lvl="1" indent="0" algn="ctr">
              <a:lnSpc>
                <a:spcPts val="6851"/>
              </a:lnSpc>
              <a:spcBef>
                <a:spcPct val="0"/>
              </a:spcBef>
            </a:pPr>
            <a:r>
              <a:rPr lang="en-US" sz="4894" b="1" i="1" u="none" strike="noStrike">
                <a:solidFill>
                  <a:srgbClr val="004AAD"/>
                </a:solidFill>
                <a:latin typeface="Garet Bold Italics"/>
                <a:ea typeface="Garet Bold Italics"/>
                <a:cs typeface="Garet Bold Italics"/>
                <a:sym typeface="Garet Bold Italics"/>
              </a:rPr>
              <a:t>Section 6: Expenses for Voting Delegates</a:t>
            </a:r>
          </a:p>
        </p:txBody>
      </p:sp>
      <p:sp>
        <p:nvSpPr>
          <p:cNvPr id="7" name="Freeform 7"/>
          <p:cNvSpPr/>
          <p:nvPr/>
        </p:nvSpPr>
        <p:spPr>
          <a:xfrm>
            <a:off x="11331086" y="958035"/>
            <a:ext cx="6007237" cy="6007237"/>
          </a:xfrm>
          <a:custGeom>
            <a:avLst/>
            <a:gdLst/>
            <a:ahLst/>
            <a:cxnLst/>
            <a:rect l="l" t="t" r="r" b="b"/>
            <a:pathLst>
              <a:path w="6007237" h="6007237">
                <a:moveTo>
                  <a:pt x="0" y="0"/>
                </a:moveTo>
                <a:lnTo>
                  <a:pt x="6007237" y="0"/>
                </a:lnTo>
                <a:lnTo>
                  <a:pt x="6007237" y="6007237"/>
                </a:lnTo>
                <a:lnTo>
                  <a:pt x="0" y="6007237"/>
                </a:lnTo>
                <a:lnTo>
                  <a:pt x="0" y="0"/>
                </a:lnTo>
                <a:close/>
              </a:path>
            </a:pathLst>
          </a:custGeom>
          <a:blipFill>
            <a:blip r:embed="rId3"/>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1822</Words>
  <Application>Microsoft Macintosh PowerPoint</Application>
  <PresentationFormat>Custom</PresentationFormat>
  <Paragraphs>320</Paragraphs>
  <Slides>21</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Courgette</vt:lpstr>
      <vt:lpstr>Garet Bold Italics</vt:lpstr>
      <vt:lpstr>Arial</vt:lpstr>
      <vt:lpstr>Calibri</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 &amp; Bylaws Amendments Workshop</dc:title>
  <cp:lastModifiedBy>Arthur Henry</cp:lastModifiedBy>
  <cp:revision>2</cp:revision>
  <dcterms:created xsi:type="dcterms:W3CDTF">2006-08-16T00:00:00Z</dcterms:created>
  <dcterms:modified xsi:type="dcterms:W3CDTF">2026-01-21T21:24:39Z</dcterms:modified>
  <dc:identifier>DAG-dcXUr5o</dc:identifier>
</cp:coreProperties>
</file>